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57" r:id="rId3"/>
    <p:sldId id="266" r:id="rId4"/>
    <p:sldId id="260" r:id="rId5"/>
    <p:sldId id="259" r:id="rId6"/>
    <p:sldId id="268" r:id="rId7"/>
    <p:sldId id="261" r:id="rId8"/>
    <p:sldId id="262" r:id="rId9"/>
    <p:sldId id="272" r:id="rId10"/>
    <p:sldId id="273" r:id="rId11"/>
    <p:sldId id="274" r:id="rId12"/>
    <p:sldId id="275" r:id="rId13"/>
    <p:sldId id="276" r:id="rId14"/>
    <p:sldId id="278" r:id="rId15"/>
    <p:sldId id="283" r:id="rId16"/>
    <p:sldId id="277" r:id="rId17"/>
    <p:sldId id="267" r:id="rId18"/>
    <p:sldId id="270" r:id="rId19"/>
    <p:sldId id="281" r:id="rId20"/>
    <p:sldId id="279" r:id="rId21"/>
    <p:sldId id="280" r:id="rId22"/>
    <p:sldId id="269" r:id="rId23"/>
    <p:sldId id="282" r:id="rId24"/>
    <p:sldId id="27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ry Ong" initials="GO" lastIdx="1" clrIdx="0">
    <p:extLst>
      <p:ext uri="{19B8F6BF-5375-455C-9EA6-DF929625EA0E}">
        <p15:presenceInfo xmlns:p15="http://schemas.microsoft.com/office/powerpoint/2012/main" userId="a628a391c5f830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775" autoAdjust="0"/>
    <p:restoredTop sz="94660"/>
  </p:normalViewPr>
  <p:slideViewPr>
    <p:cSldViewPr snapToGrid="0">
      <p:cViewPr varScale="1">
        <p:scale>
          <a:sx n="64" d="100"/>
          <a:sy n="64" d="100"/>
        </p:scale>
        <p:origin x="32"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10T15:27:14.898"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A47C7-3D84-45C5-B534-54E1DF86C7BD}"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SG"/>
        </a:p>
      </dgm:t>
    </dgm:pt>
    <dgm:pt modelId="{17381FF1-AC4D-4EFF-90A0-EC8DDB42CED6}">
      <dgm:prSet phldrT="[Text]" custT="1"/>
      <dgm:spPr/>
      <dgm:t>
        <a:bodyPr/>
        <a:lstStyle/>
        <a:p>
          <a:pPr>
            <a:buFont typeface="Symbol" panose="05050102010706020507" pitchFamily="18" charset="2"/>
            <a:buChar char=""/>
          </a:pPr>
          <a:r>
            <a:rPr lang="en-US" sz="1600" b="0">
              <a:latin typeface="Impact (Body)"/>
            </a:rPr>
            <a:t>which company has stroke from least to highest?</a:t>
          </a:r>
          <a:endParaRPr lang="en-SG" sz="1600" b="0" dirty="0">
            <a:latin typeface="Impact (Body)"/>
          </a:endParaRPr>
        </a:p>
      </dgm:t>
    </dgm:pt>
    <dgm:pt modelId="{573EE3BA-3CB4-4669-BE61-7BC30AF4EFF1}" type="parTrans" cxnId="{1CA0119B-A6E4-41C3-9B16-811D4ACCDB83}">
      <dgm:prSet/>
      <dgm:spPr/>
      <dgm:t>
        <a:bodyPr/>
        <a:lstStyle/>
        <a:p>
          <a:endParaRPr lang="en-SG" sz="1600" b="0"/>
        </a:p>
      </dgm:t>
    </dgm:pt>
    <dgm:pt modelId="{80235D65-F18B-4AC9-A1DF-08AA1A96BB89}" type="sibTrans" cxnId="{1CA0119B-A6E4-41C3-9B16-811D4ACCDB83}">
      <dgm:prSet/>
      <dgm:spPr/>
      <dgm:t>
        <a:bodyPr/>
        <a:lstStyle/>
        <a:p>
          <a:endParaRPr lang="en-SG" sz="1600" b="0"/>
        </a:p>
      </dgm:t>
    </dgm:pt>
    <dgm:pt modelId="{9C9683E6-5BB9-4AC4-B673-45DC588A5E39}">
      <dgm:prSet phldrT="[Text]" custT="1"/>
      <dgm:spPr/>
      <dgm:t>
        <a:bodyPr/>
        <a:lstStyle/>
        <a:p>
          <a:pPr>
            <a:buFont typeface="Symbol" panose="05050102010706020507" pitchFamily="18" charset="2"/>
            <a:buChar char=""/>
          </a:pPr>
          <a:r>
            <a:rPr lang="en-US" sz="1600" b="0" i="0">
              <a:latin typeface="Impact (Body)"/>
            </a:rPr>
            <a:t>Does age has impact on strokes? and How is this parameter distributed?</a:t>
          </a:r>
          <a:endParaRPr lang="en-SG" sz="1600" b="0" dirty="0">
            <a:latin typeface="Impact (Body)"/>
          </a:endParaRPr>
        </a:p>
      </dgm:t>
    </dgm:pt>
    <dgm:pt modelId="{DC746874-68A6-4312-98A3-6A5FEBE6A1B7}" type="parTrans" cxnId="{C63F2AE3-A382-4538-9CC5-A0C2E579521B}">
      <dgm:prSet/>
      <dgm:spPr/>
      <dgm:t>
        <a:bodyPr/>
        <a:lstStyle/>
        <a:p>
          <a:endParaRPr lang="en-SG" sz="1600" b="0"/>
        </a:p>
      </dgm:t>
    </dgm:pt>
    <dgm:pt modelId="{96033528-95E5-4C1F-B9C4-ABD66CAFE442}" type="sibTrans" cxnId="{C63F2AE3-A382-4538-9CC5-A0C2E579521B}">
      <dgm:prSet/>
      <dgm:spPr/>
      <dgm:t>
        <a:bodyPr/>
        <a:lstStyle/>
        <a:p>
          <a:endParaRPr lang="en-SG" sz="1600" b="0"/>
        </a:p>
      </dgm:t>
    </dgm:pt>
    <dgm:pt modelId="{76062F1A-DFFC-4FB9-858B-AD5387EB4766}">
      <dgm:prSet phldrT="[Text]" custT="1"/>
      <dgm:spPr/>
      <dgm:t>
        <a:bodyPr/>
        <a:lstStyle/>
        <a:p>
          <a:pPr>
            <a:buFont typeface="Symbol" panose="05050102010706020507" pitchFamily="18" charset="2"/>
            <a:buChar char=""/>
          </a:pPr>
          <a:r>
            <a:rPr lang="en-US" sz="1600" b="0">
              <a:latin typeface="Impact (Body)"/>
            </a:rPr>
            <a:t>Who has the most risk on gender to had a heart disease, hypertension </a:t>
          </a:r>
          <a:endParaRPr lang="en-SG" sz="1600" b="0" dirty="0">
            <a:latin typeface="Impact (Body)"/>
          </a:endParaRPr>
        </a:p>
      </dgm:t>
    </dgm:pt>
    <dgm:pt modelId="{151AD379-A44A-46CC-8611-04E8913890B3}" type="parTrans" cxnId="{5BDEB25A-8631-4BB7-96D0-A3CA0081301D}">
      <dgm:prSet/>
      <dgm:spPr/>
      <dgm:t>
        <a:bodyPr/>
        <a:lstStyle/>
        <a:p>
          <a:endParaRPr lang="en-SG" sz="1600" b="0"/>
        </a:p>
      </dgm:t>
    </dgm:pt>
    <dgm:pt modelId="{94941415-96DC-497D-883D-2342080A46F9}" type="sibTrans" cxnId="{5BDEB25A-8631-4BB7-96D0-A3CA0081301D}">
      <dgm:prSet/>
      <dgm:spPr/>
      <dgm:t>
        <a:bodyPr/>
        <a:lstStyle/>
        <a:p>
          <a:endParaRPr lang="en-SG" sz="1600" b="0"/>
        </a:p>
      </dgm:t>
    </dgm:pt>
    <dgm:pt modelId="{68BA9C1F-FE28-4EEF-B94E-D9C156F445DC}">
      <dgm:prSet phldrT="[Text]" custT="1"/>
      <dgm:spPr/>
      <dgm:t>
        <a:bodyPr/>
        <a:lstStyle/>
        <a:p>
          <a:pPr algn="ctr">
            <a:buFont typeface="Symbol" panose="05050102010706020507" pitchFamily="18" charset="2"/>
            <a:buChar char=""/>
          </a:pPr>
          <a:r>
            <a:rPr lang="en-US" sz="1600" b="0">
              <a:latin typeface="Impact (Body)"/>
            </a:rPr>
            <a:t>Does urban or rural in resident type has high stroke rate?</a:t>
          </a:r>
          <a:endParaRPr lang="en-SG" sz="1600" b="0" dirty="0">
            <a:latin typeface="Impact (Body)"/>
          </a:endParaRPr>
        </a:p>
      </dgm:t>
    </dgm:pt>
    <dgm:pt modelId="{E391CE13-AA98-4B86-99D1-4952D8C04668}" type="parTrans" cxnId="{29279133-FB20-42A1-8931-A34E78343ADB}">
      <dgm:prSet/>
      <dgm:spPr/>
      <dgm:t>
        <a:bodyPr/>
        <a:lstStyle/>
        <a:p>
          <a:endParaRPr lang="en-SG" sz="1600" b="0"/>
        </a:p>
      </dgm:t>
    </dgm:pt>
    <dgm:pt modelId="{08FDE6CD-DDEB-4DCD-996D-00A7BDB3869F}" type="sibTrans" cxnId="{29279133-FB20-42A1-8931-A34E78343ADB}">
      <dgm:prSet/>
      <dgm:spPr/>
      <dgm:t>
        <a:bodyPr/>
        <a:lstStyle/>
        <a:p>
          <a:endParaRPr lang="en-SG" sz="1600" b="0"/>
        </a:p>
      </dgm:t>
    </dgm:pt>
    <dgm:pt modelId="{3461AFEB-B60D-4A97-80D4-25E9C7AC338B}">
      <dgm:prSet custT="1"/>
      <dgm:spPr/>
      <dgm:t>
        <a:bodyPr/>
        <a:lstStyle/>
        <a:p>
          <a:r>
            <a:rPr lang="en-US" sz="1600" b="0" dirty="0">
              <a:latin typeface="Impact (Body)"/>
            </a:rPr>
            <a:t>What is the density of the </a:t>
          </a:r>
          <a:r>
            <a:rPr lang="en-US" sz="1600" b="0" dirty="0" err="1">
              <a:latin typeface="Impact (Body)"/>
            </a:rPr>
            <a:t>bmi</a:t>
          </a:r>
          <a:r>
            <a:rPr lang="en-US" sz="1600" b="0" dirty="0">
              <a:latin typeface="Impact (Body)"/>
            </a:rPr>
            <a:t>, age and  Level of serum creatinine in the blood (mg/dL)</a:t>
          </a:r>
          <a:endParaRPr lang="en-SG" sz="1600" b="0" dirty="0">
            <a:latin typeface="Impact (Body)"/>
          </a:endParaRPr>
        </a:p>
      </dgm:t>
    </dgm:pt>
    <dgm:pt modelId="{71F46918-ED67-409A-9C09-961454CD753E}" type="parTrans" cxnId="{F0D89B28-DAD0-4DAB-A504-F80A2A358650}">
      <dgm:prSet/>
      <dgm:spPr/>
      <dgm:t>
        <a:bodyPr/>
        <a:lstStyle/>
        <a:p>
          <a:endParaRPr lang="en-SG" sz="1600" b="0"/>
        </a:p>
      </dgm:t>
    </dgm:pt>
    <dgm:pt modelId="{3977E9C8-A8B0-4D2C-9976-3493C53E088A}" type="sibTrans" cxnId="{F0D89B28-DAD0-4DAB-A504-F80A2A358650}">
      <dgm:prSet/>
      <dgm:spPr/>
      <dgm:t>
        <a:bodyPr/>
        <a:lstStyle/>
        <a:p>
          <a:endParaRPr lang="en-SG" sz="1600" b="0"/>
        </a:p>
      </dgm:t>
    </dgm:pt>
    <dgm:pt modelId="{35296994-6023-41F1-A6C3-A823401CA820}">
      <dgm:prSet custT="1"/>
      <dgm:spPr/>
      <dgm:t>
        <a:bodyPr/>
        <a:lstStyle/>
        <a:p>
          <a:r>
            <a:rPr lang="en-US" sz="1600" b="0" dirty="0">
              <a:latin typeface="Impact (Body)"/>
              <a:ea typeface="DengXian" panose="02010600030101010101" pitchFamily="2" charset="-122"/>
              <a:cs typeface="Calibri" panose="020F0502020204030204" pitchFamily="34" charset="0"/>
            </a:rPr>
            <a:t>what is the Correlation with avg glucose level</a:t>
          </a:r>
          <a:endParaRPr lang="en-SG" sz="1600" b="0" dirty="0">
            <a:latin typeface="Impact (Body)"/>
            <a:cs typeface="Calibri" panose="020F0502020204030204" pitchFamily="34" charset="0"/>
          </a:endParaRPr>
        </a:p>
      </dgm:t>
    </dgm:pt>
    <dgm:pt modelId="{5A86544B-F688-43E7-BBBA-E1E6575E3EAF}" type="parTrans" cxnId="{5CA73DC3-195F-4443-8F21-BB6E6A59B2F6}">
      <dgm:prSet/>
      <dgm:spPr/>
      <dgm:t>
        <a:bodyPr/>
        <a:lstStyle/>
        <a:p>
          <a:endParaRPr lang="en-SG" sz="1600" b="0"/>
        </a:p>
      </dgm:t>
    </dgm:pt>
    <dgm:pt modelId="{93EBFD31-B79B-46E9-A149-FE1386EEB086}" type="sibTrans" cxnId="{5CA73DC3-195F-4443-8F21-BB6E6A59B2F6}">
      <dgm:prSet/>
      <dgm:spPr/>
      <dgm:t>
        <a:bodyPr/>
        <a:lstStyle/>
        <a:p>
          <a:endParaRPr lang="en-SG" sz="1600" b="0"/>
        </a:p>
      </dgm:t>
    </dgm:pt>
    <dgm:pt modelId="{AF7CB06D-9C30-4688-B51A-D731E8E77C1E}">
      <dgm:prSet custT="1"/>
      <dgm:spPr/>
      <dgm:t>
        <a:bodyPr/>
        <a:lstStyle/>
        <a:p>
          <a:pPr>
            <a:buFont typeface="Symbol" panose="05050102010706020507" pitchFamily="18" charset="2"/>
            <a:buChar char=""/>
          </a:pPr>
          <a:r>
            <a:rPr lang="en-US" sz="1600" b="0" dirty="0">
              <a:latin typeface="Impact (Body)"/>
            </a:rPr>
            <a:t>Does smoker have high stroke rate compare to non smokers?</a:t>
          </a:r>
          <a:endParaRPr lang="en-SG" sz="1600" b="0" dirty="0">
            <a:latin typeface="Impact (Body)"/>
          </a:endParaRPr>
        </a:p>
      </dgm:t>
    </dgm:pt>
    <dgm:pt modelId="{0FC1EE02-9611-4B4F-A437-F2DDF71B1F6E}" type="parTrans" cxnId="{6DCBAA50-2E9E-48D6-BC75-89211E04B2E4}">
      <dgm:prSet/>
      <dgm:spPr/>
      <dgm:t>
        <a:bodyPr/>
        <a:lstStyle/>
        <a:p>
          <a:endParaRPr lang="en-SG"/>
        </a:p>
      </dgm:t>
    </dgm:pt>
    <dgm:pt modelId="{B3A32DE6-63C4-44B6-ABFD-1EFD1CBF961F}" type="sibTrans" cxnId="{6DCBAA50-2E9E-48D6-BC75-89211E04B2E4}">
      <dgm:prSet/>
      <dgm:spPr/>
      <dgm:t>
        <a:bodyPr/>
        <a:lstStyle/>
        <a:p>
          <a:endParaRPr lang="en-SG"/>
        </a:p>
      </dgm:t>
    </dgm:pt>
    <dgm:pt modelId="{2E1E16D3-776F-425B-B8C7-EE486B33E8CC}" type="pres">
      <dgm:prSet presAssocID="{BB3A47C7-3D84-45C5-B534-54E1DF86C7BD}" presName="diagram" presStyleCnt="0">
        <dgm:presLayoutVars>
          <dgm:dir/>
          <dgm:resizeHandles val="exact"/>
        </dgm:presLayoutVars>
      </dgm:prSet>
      <dgm:spPr/>
    </dgm:pt>
    <dgm:pt modelId="{0E7F2C8F-3BA1-4BDA-B33E-3252BE3E4823}" type="pres">
      <dgm:prSet presAssocID="{17381FF1-AC4D-4EFF-90A0-EC8DDB42CED6}" presName="node" presStyleLbl="node1" presStyleIdx="0" presStyleCnt="7">
        <dgm:presLayoutVars>
          <dgm:bulletEnabled val="1"/>
        </dgm:presLayoutVars>
      </dgm:prSet>
      <dgm:spPr/>
    </dgm:pt>
    <dgm:pt modelId="{8495B058-F464-45E4-AA77-A0BDCA190A50}" type="pres">
      <dgm:prSet presAssocID="{80235D65-F18B-4AC9-A1DF-08AA1A96BB89}" presName="sibTrans" presStyleCnt="0"/>
      <dgm:spPr/>
    </dgm:pt>
    <dgm:pt modelId="{519A2D4E-1E56-4E32-BF47-4739C2698734}" type="pres">
      <dgm:prSet presAssocID="{9C9683E6-5BB9-4AC4-B673-45DC588A5E39}" presName="node" presStyleLbl="node1" presStyleIdx="1" presStyleCnt="7">
        <dgm:presLayoutVars>
          <dgm:bulletEnabled val="1"/>
        </dgm:presLayoutVars>
      </dgm:prSet>
      <dgm:spPr/>
    </dgm:pt>
    <dgm:pt modelId="{E611031C-CE93-4C06-9D3B-2E8BED4EC788}" type="pres">
      <dgm:prSet presAssocID="{96033528-95E5-4C1F-B9C4-ABD66CAFE442}" presName="sibTrans" presStyleCnt="0"/>
      <dgm:spPr/>
    </dgm:pt>
    <dgm:pt modelId="{D10633EB-7EC9-42EC-845F-AAC0FCB7C82A}" type="pres">
      <dgm:prSet presAssocID="{AF7CB06D-9C30-4688-B51A-D731E8E77C1E}" presName="node" presStyleLbl="node1" presStyleIdx="2" presStyleCnt="7">
        <dgm:presLayoutVars>
          <dgm:bulletEnabled val="1"/>
        </dgm:presLayoutVars>
      </dgm:prSet>
      <dgm:spPr/>
    </dgm:pt>
    <dgm:pt modelId="{003C0859-C32B-44F9-8F23-0968DC01AE55}" type="pres">
      <dgm:prSet presAssocID="{B3A32DE6-63C4-44B6-ABFD-1EFD1CBF961F}" presName="sibTrans" presStyleCnt="0"/>
      <dgm:spPr/>
    </dgm:pt>
    <dgm:pt modelId="{07B02DDB-28DE-45B6-8DA2-4AEC97EADDC1}" type="pres">
      <dgm:prSet presAssocID="{76062F1A-DFFC-4FB9-858B-AD5387EB4766}" presName="node" presStyleLbl="node1" presStyleIdx="3" presStyleCnt="7">
        <dgm:presLayoutVars>
          <dgm:bulletEnabled val="1"/>
        </dgm:presLayoutVars>
      </dgm:prSet>
      <dgm:spPr/>
    </dgm:pt>
    <dgm:pt modelId="{070C9B23-7D99-4CCC-94C6-9950E141533A}" type="pres">
      <dgm:prSet presAssocID="{94941415-96DC-497D-883D-2342080A46F9}" presName="sibTrans" presStyleCnt="0"/>
      <dgm:spPr/>
    </dgm:pt>
    <dgm:pt modelId="{7E45FE41-EC17-4BCE-8928-74B4E66B1A61}" type="pres">
      <dgm:prSet presAssocID="{68BA9C1F-FE28-4EEF-B94E-D9C156F445DC}" presName="node" presStyleLbl="node1" presStyleIdx="4" presStyleCnt="7">
        <dgm:presLayoutVars>
          <dgm:bulletEnabled val="1"/>
        </dgm:presLayoutVars>
      </dgm:prSet>
      <dgm:spPr/>
    </dgm:pt>
    <dgm:pt modelId="{6AEE418E-285D-4EA9-B989-9D9D75BB76FF}" type="pres">
      <dgm:prSet presAssocID="{08FDE6CD-DDEB-4DCD-996D-00A7BDB3869F}" presName="sibTrans" presStyleCnt="0"/>
      <dgm:spPr/>
    </dgm:pt>
    <dgm:pt modelId="{9FFD750D-14EF-4350-853A-C3345AC88FAC}" type="pres">
      <dgm:prSet presAssocID="{3461AFEB-B60D-4A97-80D4-25E9C7AC338B}" presName="node" presStyleLbl="node1" presStyleIdx="5" presStyleCnt="7" custScaleX="127408" custScaleY="95517" custLinFactNeighborX="18309" custLinFactNeighborY="-2256">
        <dgm:presLayoutVars>
          <dgm:bulletEnabled val="1"/>
        </dgm:presLayoutVars>
      </dgm:prSet>
      <dgm:spPr/>
    </dgm:pt>
    <dgm:pt modelId="{6FC1B652-C953-466E-A79D-004A7E538476}" type="pres">
      <dgm:prSet presAssocID="{3977E9C8-A8B0-4D2C-9976-3493C53E088A}" presName="sibTrans" presStyleCnt="0"/>
      <dgm:spPr/>
    </dgm:pt>
    <dgm:pt modelId="{8E0C70B3-6E40-4958-9C48-709B4F4B9EC3}" type="pres">
      <dgm:prSet presAssocID="{35296994-6023-41F1-A6C3-A823401CA820}" presName="node" presStyleLbl="node1" presStyleIdx="6" presStyleCnt="7" custScaleX="127408" custScaleY="95517" custLinFactNeighborX="22939" custLinFactNeighborY="-4285">
        <dgm:presLayoutVars>
          <dgm:bulletEnabled val="1"/>
        </dgm:presLayoutVars>
      </dgm:prSet>
      <dgm:spPr/>
    </dgm:pt>
  </dgm:ptLst>
  <dgm:cxnLst>
    <dgm:cxn modelId="{11E1DD14-BEFA-443E-9B49-748B6B391C2E}" type="presOf" srcId="{17381FF1-AC4D-4EFF-90A0-EC8DDB42CED6}" destId="{0E7F2C8F-3BA1-4BDA-B33E-3252BE3E4823}" srcOrd="0" destOrd="0" presId="urn:microsoft.com/office/officeart/2005/8/layout/default"/>
    <dgm:cxn modelId="{F0D89B28-DAD0-4DAB-A504-F80A2A358650}" srcId="{BB3A47C7-3D84-45C5-B534-54E1DF86C7BD}" destId="{3461AFEB-B60D-4A97-80D4-25E9C7AC338B}" srcOrd="5" destOrd="0" parTransId="{71F46918-ED67-409A-9C09-961454CD753E}" sibTransId="{3977E9C8-A8B0-4D2C-9976-3493C53E088A}"/>
    <dgm:cxn modelId="{29279133-FB20-42A1-8931-A34E78343ADB}" srcId="{BB3A47C7-3D84-45C5-B534-54E1DF86C7BD}" destId="{68BA9C1F-FE28-4EEF-B94E-D9C156F445DC}" srcOrd="4" destOrd="0" parTransId="{E391CE13-AA98-4B86-99D1-4952D8C04668}" sibTransId="{08FDE6CD-DDEB-4DCD-996D-00A7BDB3869F}"/>
    <dgm:cxn modelId="{DF35BE36-8A69-4C66-8A53-F5DC2E9EB563}" type="presOf" srcId="{BB3A47C7-3D84-45C5-B534-54E1DF86C7BD}" destId="{2E1E16D3-776F-425B-B8C7-EE486B33E8CC}" srcOrd="0" destOrd="0" presId="urn:microsoft.com/office/officeart/2005/8/layout/default"/>
    <dgm:cxn modelId="{A938D864-CA24-403A-B7BA-AB474433AB63}" type="presOf" srcId="{68BA9C1F-FE28-4EEF-B94E-D9C156F445DC}" destId="{7E45FE41-EC17-4BCE-8928-74B4E66B1A61}" srcOrd="0" destOrd="0" presId="urn:microsoft.com/office/officeart/2005/8/layout/default"/>
    <dgm:cxn modelId="{6DCBAA50-2E9E-48D6-BC75-89211E04B2E4}" srcId="{BB3A47C7-3D84-45C5-B534-54E1DF86C7BD}" destId="{AF7CB06D-9C30-4688-B51A-D731E8E77C1E}" srcOrd="2" destOrd="0" parTransId="{0FC1EE02-9611-4B4F-A437-F2DDF71B1F6E}" sibTransId="{B3A32DE6-63C4-44B6-ABFD-1EFD1CBF961F}"/>
    <dgm:cxn modelId="{5BDEB25A-8631-4BB7-96D0-A3CA0081301D}" srcId="{BB3A47C7-3D84-45C5-B534-54E1DF86C7BD}" destId="{76062F1A-DFFC-4FB9-858B-AD5387EB4766}" srcOrd="3" destOrd="0" parTransId="{151AD379-A44A-46CC-8611-04E8913890B3}" sibTransId="{94941415-96DC-497D-883D-2342080A46F9}"/>
    <dgm:cxn modelId="{C9CE5E86-6E18-4911-A53C-EC1077AFE03B}" type="presOf" srcId="{9C9683E6-5BB9-4AC4-B673-45DC588A5E39}" destId="{519A2D4E-1E56-4E32-BF47-4739C2698734}" srcOrd="0" destOrd="0" presId="urn:microsoft.com/office/officeart/2005/8/layout/default"/>
    <dgm:cxn modelId="{1CA0119B-A6E4-41C3-9B16-811D4ACCDB83}" srcId="{BB3A47C7-3D84-45C5-B534-54E1DF86C7BD}" destId="{17381FF1-AC4D-4EFF-90A0-EC8DDB42CED6}" srcOrd="0" destOrd="0" parTransId="{573EE3BA-3CB4-4669-BE61-7BC30AF4EFF1}" sibTransId="{80235D65-F18B-4AC9-A1DF-08AA1A96BB89}"/>
    <dgm:cxn modelId="{B81437A8-21F9-4FF2-AABD-8F8C7CCBE259}" type="presOf" srcId="{3461AFEB-B60D-4A97-80D4-25E9C7AC338B}" destId="{9FFD750D-14EF-4350-853A-C3345AC88FAC}" srcOrd="0" destOrd="0" presId="urn:microsoft.com/office/officeart/2005/8/layout/default"/>
    <dgm:cxn modelId="{F39DF4B0-8B5C-44AC-B8F3-31EE3002C259}" type="presOf" srcId="{76062F1A-DFFC-4FB9-858B-AD5387EB4766}" destId="{07B02DDB-28DE-45B6-8DA2-4AEC97EADDC1}" srcOrd="0" destOrd="0" presId="urn:microsoft.com/office/officeart/2005/8/layout/default"/>
    <dgm:cxn modelId="{B5DE0CC1-419A-4762-827E-3E5B0D018630}" type="presOf" srcId="{AF7CB06D-9C30-4688-B51A-D731E8E77C1E}" destId="{D10633EB-7EC9-42EC-845F-AAC0FCB7C82A}" srcOrd="0" destOrd="0" presId="urn:microsoft.com/office/officeart/2005/8/layout/default"/>
    <dgm:cxn modelId="{5CA73DC3-195F-4443-8F21-BB6E6A59B2F6}" srcId="{BB3A47C7-3D84-45C5-B534-54E1DF86C7BD}" destId="{35296994-6023-41F1-A6C3-A823401CA820}" srcOrd="6" destOrd="0" parTransId="{5A86544B-F688-43E7-BBBA-E1E6575E3EAF}" sibTransId="{93EBFD31-B79B-46E9-A149-FE1386EEB086}"/>
    <dgm:cxn modelId="{C63F2AE3-A382-4538-9CC5-A0C2E579521B}" srcId="{BB3A47C7-3D84-45C5-B534-54E1DF86C7BD}" destId="{9C9683E6-5BB9-4AC4-B673-45DC588A5E39}" srcOrd="1" destOrd="0" parTransId="{DC746874-68A6-4312-98A3-6A5FEBE6A1B7}" sibTransId="{96033528-95E5-4C1F-B9C4-ABD66CAFE442}"/>
    <dgm:cxn modelId="{61E84DED-35A0-4463-885F-6D7190F5DF66}" type="presOf" srcId="{35296994-6023-41F1-A6C3-A823401CA820}" destId="{8E0C70B3-6E40-4958-9C48-709B4F4B9EC3}" srcOrd="0" destOrd="0" presId="urn:microsoft.com/office/officeart/2005/8/layout/default"/>
    <dgm:cxn modelId="{F3E2F586-524A-4D88-9B0E-B76B6E40474D}" type="presParOf" srcId="{2E1E16D3-776F-425B-B8C7-EE486B33E8CC}" destId="{0E7F2C8F-3BA1-4BDA-B33E-3252BE3E4823}" srcOrd="0" destOrd="0" presId="urn:microsoft.com/office/officeart/2005/8/layout/default"/>
    <dgm:cxn modelId="{984B34DE-EA28-4923-A64D-E52BF50F5001}" type="presParOf" srcId="{2E1E16D3-776F-425B-B8C7-EE486B33E8CC}" destId="{8495B058-F464-45E4-AA77-A0BDCA190A50}" srcOrd="1" destOrd="0" presId="urn:microsoft.com/office/officeart/2005/8/layout/default"/>
    <dgm:cxn modelId="{0B4C9CC4-A27C-47F3-B538-4AA43E4FECFD}" type="presParOf" srcId="{2E1E16D3-776F-425B-B8C7-EE486B33E8CC}" destId="{519A2D4E-1E56-4E32-BF47-4739C2698734}" srcOrd="2" destOrd="0" presId="urn:microsoft.com/office/officeart/2005/8/layout/default"/>
    <dgm:cxn modelId="{78E5D0C9-5EF8-4D88-84A7-6CB582F2FEAC}" type="presParOf" srcId="{2E1E16D3-776F-425B-B8C7-EE486B33E8CC}" destId="{E611031C-CE93-4C06-9D3B-2E8BED4EC788}" srcOrd="3" destOrd="0" presId="urn:microsoft.com/office/officeart/2005/8/layout/default"/>
    <dgm:cxn modelId="{56329118-223B-4CBB-A3EE-29EF6B00EC1C}" type="presParOf" srcId="{2E1E16D3-776F-425B-B8C7-EE486B33E8CC}" destId="{D10633EB-7EC9-42EC-845F-AAC0FCB7C82A}" srcOrd="4" destOrd="0" presId="urn:microsoft.com/office/officeart/2005/8/layout/default"/>
    <dgm:cxn modelId="{11ECF31E-1840-4381-AEDD-B0042500B09B}" type="presParOf" srcId="{2E1E16D3-776F-425B-B8C7-EE486B33E8CC}" destId="{003C0859-C32B-44F9-8F23-0968DC01AE55}" srcOrd="5" destOrd="0" presId="urn:microsoft.com/office/officeart/2005/8/layout/default"/>
    <dgm:cxn modelId="{59F8C3EE-4770-4106-9751-34A0F49BA73D}" type="presParOf" srcId="{2E1E16D3-776F-425B-B8C7-EE486B33E8CC}" destId="{07B02DDB-28DE-45B6-8DA2-4AEC97EADDC1}" srcOrd="6" destOrd="0" presId="urn:microsoft.com/office/officeart/2005/8/layout/default"/>
    <dgm:cxn modelId="{C4203F51-76FE-4C12-B1CE-BED722FAC3AF}" type="presParOf" srcId="{2E1E16D3-776F-425B-B8C7-EE486B33E8CC}" destId="{070C9B23-7D99-4CCC-94C6-9950E141533A}" srcOrd="7" destOrd="0" presId="urn:microsoft.com/office/officeart/2005/8/layout/default"/>
    <dgm:cxn modelId="{EB741800-7234-4165-90DD-E41E99C0AD7A}" type="presParOf" srcId="{2E1E16D3-776F-425B-B8C7-EE486B33E8CC}" destId="{7E45FE41-EC17-4BCE-8928-74B4E66B1A61}" srcOrd="8" destOrd="0" presId="urn:microsoft.com/office/officeart/2005/8/layout/default"/>
    <dgm:cxn modelId="{97BD8C7F-F02C-4BB9-87DD-4747FD92D05E}" type="presParOf" srcId="{2E1E16D3-776F-425B-B8C7-EE486B33E8CC}" destId="{6AEE418E-285D-4EA9-B989-9D9D75BB76FF}" srcOrd="9" destOrd="0" presId="urn:microsoft.com/office/officeart/2005/8/layout/default"/>
    <dgm:cxn modelId="{4738854C-E9E9-4935-9BDA-98D2C29913CD}" type="presParOf" srcId="{2E1E16D3-776F-425B-B8C7-EE486B33E8CC}" destId="{9FFD750D-14EF-4350-853A-C3345AC88FAC}" srcOrd="10" destOrd="0" presId="urn:microsoft.com/office/officeart/2005/8/layout/default"/>
    <dgm:cxn modelId="{BCC11B5F-147A-46BC-BE70-02F729CB7740}" type="presParOf" srcId="{2E1E16D3-776F-425B-B8C7-EE486B33E8CC}" destId="{6FC1B652-C953-466E-A79D-004A7E538476}" srcOrd="11" destOrd="0" presId="urn:microsoft.com/office/officeart/2005/8/layout/default"/>
    <dgm:cxn modelId="{8DA30279-F80F-493E-9DB2-8AA45585AE90}" type="presParOf" srcId="{2E1E16D3-776F-425B-B8C7-EE486B33E8CC}" destId="{8E0C70B3-6E40-4958-9C48-709B4F4B9EC3}" srcOrd="12"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F2C8F-3BA1-4BDA-B33E-3252BE3E4823}">
      <dsp:nvSpPr>
        <dsp:cNvPr id="0" name=""/>
        <dsp:cNvSpPr/>
      </dsp:nvSpPr>
      <dsp:spPr>
        <a:xfrm>
          <a:off x="465265" y="973"/>
          <a:ext cx="1987487" cy="119249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b="0" kern="1200">
              <a:latin typeface="Impact (Body)"/>
            </a:rPr>
            <a:t>which company has stroke from least to highest?</a:t>
          </a:r>
          <a:endParaRPr lang="en-SG" sz="1600" b="0" kern="1200" dirty="0">
            <a:latin typeface="Impact (Body)"/>
          </a:endParaRPr>
        </a:p>
      </dsp:txBody>
      <dsp:txXfrm>
        <a:off x="465265" y="973"/>
        <a:ext cx="1987487" cy="1192492"/>
      </dsp:txXfrm>
    </dsp:sp>
    <dsp:sp modelId="{519A2D4E-1E56-4E32-BF47-4739C2698734}">
      <dsp:nvSpPr>
        <dsp:cNvPr id="0" name=""/>
        <dsp:cNvSpPr/>
      </dsp:nvSpPr>
      <dsp:spPr>
        <a:xfrm>
          <a:off x="2651501" y="973"/>
          <a:ext cx="1987487" cy="119249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b="0" i="0" kern="1200">
              <a:latin typeface="Impact (Body)"/>
            </a:rPr>
            <a:t>Does age has impact on strokes? and How is this parameter distributed?</a:t>
          </a:r>
          <a:endParaRPr lang="en-SG" sz="1600" b="0" kern="1200" dirty="0">
            <a:latin typeface="Impact (Body)"/>
          </a:endParaRPr>
        </a:p>
      </dsp:txBody>
      <dsp:txXfrm>
        <a:off x="2651501" y="973"/>
        <a:ext cx="1987487" cy="1192492"/>
      </dsp:txXfrm>
    </dsp:sp>
    <dsp:sp modelId="{D10633EB-7EC9-42EC-845F-AAC0FCB7C82A}">
      <dsp:nvSpPr>
        <dsp:cNvPr id="0" name=""/>
        <dsp:cNvSpPr/>
      </dsp:nvSpPr>
      <dsp:spPr>
        <a:xfrm>
          <a:off x="4837737" y="973"/>
          <a:ext cx="1987487" cy="119249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b="0" kern="1200" dirty="0">
              <a:latin typeface="Impact (Body)"/>
            </a:rPr>
            <a:t>Does smoker have high stroke rate compare to non smokers?</a:t>
          </a:r>
          <a:endParaRPr lang="en-SG" sz="1600" b="0" kern="1200" dirty="0">
            <a:latin typeface="Impact (Body)"/>
          </a:endParaRPr>
        </a:p>
      </dsp:txBody>
      <dsp:txXfrm>
        <a:off x="4837737" y="973"/>
        <a:ext cx="1987487" cy="1192492"/>
      </dsp:txXfrm>
    </dsp:sp>
    <dsp:sp modelId="{07B02DDB-28DE-45B6-8DA2-4AEC97EADDC1}">
      <dsp:nvSpPr>
        <dsp:cNvPr id="0" name=""/>
        <dsp:cNvSpPr/>
      </dsp:nvSpPr>
      <dsp:spPr>
        <a:xfrm>
          <a:off x="7023973" y="973"/>
          <a:ext cx="1987487" cy="119249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b="0" kern="1200">
              <a:latin typeface="Impact (Body)"/>
            </a:rPr>
            <a:t>Who has the most risk on gender to had a heart disease, hypertension </a:t>
          </a:r>
          <a:endParaRPr lang="en-SG" sz="1600" b="0" kern="1200" dirty="0">
            <a:latin typeface="Impact (Body)"/>
          </a:endParaRPr>
        </a:p>
      </dsp:txBody>
      <dsp:txXfrm>
        <a:off x="7023973" y="973"/>
        <a:ext cx="1987487" cy="1192492"/>
      </dsp:txXfrm>
    </dsp:sp>
    <dsp:sp modelId="{7E45FE41-EC17-4BCE-8928-74B4E66B1A61}">
      <dsp:nvSpPr>
        <dsp:cNvPr id="0" name=""/>
        <dsp:cNvSpPr/>
      </dsp:nvSpPr>
      <dsp:spPr>
        <a:xfrm>
          <a:off x="9210209" y="973"/>
          <a:ext cx="1987487" cy="119249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Font typeface="Symbol" panose="05050102010706020507" pitchFamily="18" charset="2"/>
            <a:buNone/>
          </a:pPr>
          <a:r>
            <a:rPr lang="en-US" sz="1600" b="0" kern="1200">
              <a:latin typeface="Impact (Body)"/>
            </a:rPr>
            <a:t>Does urban or rural in resident type has high stroke rate?</a:t>
          </a:r>
          <a:endParaRPr lang="en-SG" sz="1600" b="0" kern="1200" dirty="0">
            <a:latin typeface="Impact (Body)"/>
          </a:endParaRPr>
        </a:p>
      </dsp:txBody>
      <dsp:txXfrm>
        <a:off x="9210209" y="973"/>
        <a:ext cx="1987487" cy="1192492"/>
      </dsp:txXfrm>
    </dsp:sp>
    <dsp:sp modelId="{9FFD750D-14EF-4350-853A-C3345AC88FAC}">
      <dsp:nvSpPr>
        <dsp:cNvPr id="0" name=""/>
        <dsp:cNvSpPr/>
      </dsp:nvSpPr>
      <dsp:spPr>
        <a:xfrm>
          <a:off x="3563778" y="1365311"/>
          <a:ext cx="2532217" cy="11390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Impact (Body)"/>
            </a:rPr>
            <a:t>What is the density of the </a:t>
          </a:r>
          <a:r>
            <a:rPr lang="en-US" sz="1600" b="0" kern="1200" dirty="0" err="1">
              <a:latin typeface="Impact (Body)"/>
            </a:rPr>
            <a:t>bmi</a:t>
          </a:r>
          <a:r>
            <a:rPr lang="en-US" sz="1600" b="0" kern="1200" dirty="0">
              <a:latin typeface="Impact (Body)"/>
            </a:rPr>
            <a:t>, age and  Level of serum creatinine in the blood (mg/dL)</a:t>
          </a:r>
          <a:endParaRPr lang="en-SG" sz="1600" b="0" kern="1200" dirty="0">
            <a:latin typeface="Impact (Body)"/>
          </a:endParaRPr>
        </a:p>
      </dsp:txBody>
      <dsp:txXfrm>
        <a:off x="3563778" y="1365311"/>
        <a:ext cx="2532217" cy="1139032"/>
      </dsp:txXfrm>
    </dsp:sp>
    <dsp:sp modelId="{8E0C70B3-6E40-4958-9C48-709B4F4B9EC3}">
      <dsp:nvSpPr>
        <dsp:cNvPr id="0" name=""/>
        <dsp:cNvSpPr/>
      </dsp:nvSpPr>
      <dsp:spPr>
        <a:xfrm>
          <a:off x="6386765" y="1341116"/>
          <a:ext cx="2532217" cy="11390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kern="1200" dirty="0">
              <a:latin typeface="Impact (Body)"/>
              <a:ea typeface="DengXian" panose="02010600030101010101" pitchFamily="2" charset="-122"/>
              <a:cs typeface="Calibri" panose="020F0502020204030204" pitchFamily="34" charset="0"/>
            </a:rPr>
            <a:t>what is the Correlation with avg glucose level</a:t>
          </a:r>
          <a:endParaRPr lang="en-SG" sz="1600" b="0" kern="1200" dirty="0">
            <a:latin typeface="Impact (Body)"/>
            <a:cs typeface="Calibri" panose="020F0502020204030204" pitchFamily="34" charset="0"/>
          </a:endParaRPr>
        </a:p>
      </dsp:txBody>
      <dsp:txXfrm>
        <a:off x="6386765" y="1341116"/>
        <a:ext cx="2532217" cy="113903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405508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79CF63F6-1CBB-474F-9D4C-1889C5AFFABE}" type="slidenum">
              <a:rPr lang="en-SG" smtClean="0"/>
              <a:t>‹#›</a:t>
            </a:fld>
            <a:endParaRPr lang="en-SG" dirty="0"/>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3032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3634290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SG"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1876750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SG" dirty="0"/>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3738449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SG"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3902673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SG" dirty="0"/>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79CF63F6-1CBB-474F-9D4C-1889C5AFFABE}" type="slidenum">
              <a:rPr lang="en-SG" smtClean="0"/>
              <a:t>‹#›</a:t>
            </a:fld>
            <a:endParaRPr lang="en-SG" dirty="0"/>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759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SG" dirty="0"/>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79CF63F6-1CBB-474F-9D4C-1889C5AFFABE}" type="slidenum">
              <a:rPr lang="en-SG" smtClean="0"/>
              <a:t>‹#›</a:t>
            </a:fld>
            <a:endParaRPr lang="en-SG" dirty="0"/>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238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SG" dirty="0"/>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278091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SG" dirty="0"/>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270825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59B17A1A-5EAA-42E9-9B75-C12DBCB2BADD}" type="datetimeFigureOut">
              <a:rPr lang="en-SG" smtClean="0"/>
              <a:t>15/5/2021</a:t>
            </a:fld>
            <a:endParaRPr lang="en-SG" dirty="0"/>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SG" dirty="0"/>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79CF63F6-1CBB-474F-9D4C-1889C5AFFABE}" type="slidenum">
              <a:rPr lang="en-SG" smtClean="0"/>
              <a:t>‹#›</a:t>
            </a:fld>
            <a:endParaRPr lang="en-SG" dirty="0"/>
          </a:p>
        </p:txBody>
      </p:sp>
    </p:spTree>
    <p:extLst>
      <p:ext uri="{BB962C8B-B14F-4D97-AF65-F5344CB8AC3E}">
        <p14:creationId xmlns:p14="http://schemas.microsoft.com/office/powerpoint/2010/main" val="3210866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theme/media/image10.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59B17A1A-5EAA-42E9-9B75-C12DBCB2BADD}" type="datetimeFigureOut">
              <a:rPr lang="en-SG" smtClean="0"/>
              <a:t>15/5/2021</a:t>
            </a:fld>
            <a:endParaRPr lang="en-SG" dirty="0"/>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SG" dirty="0"/>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79CF63F6-1CBB-474F-9D4C-1889C5AFFABE}" type="slidenum">
              <a:rPr lang="en-SG" smtClean="0"/>
              <a:t>‹#›</a:t>
            </a:fld>
            <a:endParaRPr lang="en-SG" dirty="0"/>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2070" y="6333652"/>
                <a:ext cx="18000" cy="18000"/>
              </a:xfrm>
              <a:prstGeom prst="rect">
                <a:avLst/>
              </a:prstGeom>
            </p:spPr>
          </p:pic>
        </mc:Fallback>
      </mc:AlternateContent>
    </p:spTree>
    <p:extLst>
      <p:ext uri="{BB962C8B-B14F-4D97-AF65-F5344CB8AC3E}">
        <p14:creationId xmlns:p14="http://schemas.microsoft.com/office/powerpoint/2010/main" val="6081433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32">
          <p15:clr>
            <a:srgbClr val="F26B43"/>
          </p15:clr>
        </p15:guide>
        <p15:guide id="4" orient="horz" pos="288">
          <p15:clr>
            <a:srgbClr val="F26B43"/>
          </p15:clr>
        </p15:guide>
        <p15:guide id="5" pos="456">
          <p15:clr>
            <a:srgbClr val="F26B43"/>
          </p15:clr>
        </p15:guide>
        <p15:guide id="6" pos="7224">
          <p15:clr>
            <a:srgbClr val="F26B43"/>
          </p15:clr>
        </p15:guide>
        <p15:guide id="7" orient="horz" pos="3960">
          <p15:clr>
            <a:srgbClr val="F26B43"/>
          </p15:clr>
        </p15:guide>
        <p15:guide id="8" orient="horz" pos="696">
          <p15:clr>
            <a:srgbClr val="F26B43"/>
          </p15:clr>
        </p15:guide>
        <p15:guide id="9" orient="horz" pos="864">
          <p15:clr>
            <a:srgbClr val="F26B43"/>
          </p15:clr>
        </p15:guide>
        <p15:guide id="10" orient="horz" pos="3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17/06/relationships/model3d" Target="../media/model3d2.glb"/><Relationship Id="rId4" Type="http://schemas.openxmlformats.org/officeDocument/2006/relationships/hyperlink" Target="https://www.who.int/bulletin/volumes/94/9/16-181636/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3.glb"/><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hyperlink" Target="http://www.cannalawblog.com/does-your-marijuana-business-need-a-mission-statement/"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publicdomainpictures.net/en/view-image.php?image=290460&amp;picture=questions-amp-answers" TargetMode="External"/><Relationship Id="rId7" Type="http://schemas.openxmlformats.org/officeDocument/2006/relationships/diagramColors" Target="../diagrams/colors1.xml"/><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microsoft.com/office/2017/06/relationships/model3d" Target="../media/model3d4.glb"/></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FAAE-48D0-4FFD-AB29-D60DED1CE202}"/>
              </a:ext>
            </a:extLst>
          </p:cNvPr>
          <p:cNvSpPr>
            <a:spLocks noGrp="1"/>
          </p:cNvSpPr>
          <p:nvPr>
            <p:ph type="ctrTitle"/>
          </p:nvPr>
        </p:nvSpPr>
        <p:spPr>
          <a:xfrm>
            <a:off x="2878037" y="2159625"/>
            <a:ext cx="6105194" cy="682079"/>
          </a:xfrm>
        </p:spPr>
        <p:txBody>
          <a:bodyPr>
            <a:normAutofit fontScale="90000"/>
          </a:bodyPr>
          <a:lstStyle/>
          <a:p>
            <a:endParaRPr lang="en-SG" dirty="0">
              <a:solidFill>
                <a:srgbClr val="FFFFFF"/>
              </a:solidFill>
            </a:endParaRPr>
          </a:p>
          <a:p>
            <a:r>
              <a:rPr lang="en-SG" sz="8900" dirty="0">
                <a:solidFill>
                  <a:schemeClr val="accent1">
                    <a:lumMod val="60000"/>
                    <a:lumOff val="40000"/>
                  </a:schemeClr>
                </a:solidFill>
              </a:rPr>
              <a:t>Proposal</a:t>
            </a:r>
          </a:p>
        </p:txBody>
      </p:sp>
      <p:sp>
        <p:nvSpPr>
          <p:cNvPr id="3" name="Subtitle 2">
            <a:extLst>
              <a:ext uri="{FF2B5EF4-FFF2-40B4-BE49-F238E27FC236}">
                <a16:creationId xmlns:a16="http://schemas.microsoft.com/office/drawing/2014/main" id="{32CC544A-D4B0-4BCD-A804-DBE0BFDAC0B2}"/>
              </a:ext>
            </a:extLst>
          </p:cNvPr>
          <p:cNvSpPr>
            <a:spLocks noGrp="1"/>
          </p:cNvSpPr>
          <p:nvPr>
            <p:ph type="subTitle" idx="1"/>
          </p:nvPr>
        </p:nvSpPr>
        <p:spPr>
          <a:xfrm>
            <a:off x="3035036" y="3087960"/>
            <a:ext cx="6105194" cy="1327923"/>
          </a:xfrm>
        </p:spPr>
        <p:txBody>
          <a:bodyPr>
            <a:normAutofit fontScale="77500" lnSpcReduction="20000"/>
          </a:bodyPr>
          <a:lstStyle/>
          <a:p>
            <a:r>
              <a:rPr lang="en-SG" sz="5400" u="sng" dirty="0">
                <a:solidFill>
                  <a:schemeClr val="tx1"/>
                </a:solidFill>
                <a:effectLst/>
                <a:latin typeface="Calibri" panose="020F0502020204030204" pitchFamily="34" charset="0"/>
                <a:ea typeface="DengXian" panose="02010600030101010101" pitchFamily="2" charset="-122"/>
                <a:cs typeface="Cordia New" panose="020B0304020202020204" pitchFamily="34" charset="-34"/>
              </a:rPr>
              <a:t>DS 105 machine learning</a:t>
            </a:r>
          </a:p>
          <a:p>
            <a:r>
              <a:rPr lang="en-SG" sz="5400" dirty="0">
                <a:effectLst/>
                <a:latin typeface="Calibri" panose="020F0502020204030204" pitchFamily="34" charset="0"/>
                <a:ea typeface="DengXian" panose="02010600030101010101" pitchFamily="2" charset="-122"/>
                <a:cs typeface="Cordia New" panose="020B0304020202020204" pitchFamily="34" charset="-34"/>
              </a:rPr>
              <a:t>FINAL PROJECT</a:t>
            </a:r>
          </a:p>
          <a:p>
            <a:endParaRPr lang="en-SG" sz="5400" dirty="0">
              <a:effectLst/>
              <a:latin typeface="Calibri" panose="020F0502020204030204" pitchFamily="34" charset="0"/>
              <a:ea typeface="DengXian" panose="02010600030101010101" pitchFamily="2" charset="-122"/>
              <a:cs typeface="Cordia New" panose="020B0304020202020204" pitchFamily="34" charset="-34"/>
            </a:endParaRPr>
          </a:p>
          <a:p>
            <a:endParaRPr lang="en-SG" dirty="0">
              <a:solidFill>
                <a:srgbClr val="FFFFFF"/>
              </a:solidFill>
            </a:endParaRPr>
          </a:p>
        </p:txBody>
      </p:sp>
    </p:spTree>
    <p:extLst>
      <p:ext uri="{BB962C8B-B14F-4D97-AF65-F5344CB8AC3E}">
        <p14:creationId xmlns:p14="http://schemas.microsoft.com/office/powerpoint/2010/main" val="3212036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1EC94C-2192-447F-8EDB-DB76F3B33566}"/>
              </a:ext>
            </a:extLst>
          </p:cNvPr>
          <p:cNvSpPr>
            <a:spLocks noGrp="1"/>
          </p:cNvSpPr>
          <p:nvPr>
            <p:ph type="title"/>
          </p:nvPr>
        </p:nvSpPr>
        <p:spPr>
          <a:xfrm>
            <a:off x="925149" y="47625"/>
            <a:ext cx="9810604" cy="1216024"/>
          </a:xfrm>
        </p:spPr>
        <p:txBody>
          <a:bodyPr/>
          <a:lstStyle/>
          <a:p>
            <a:r>
              <a:rPr lang="en-SG" dirty="0"/>
              <a:t>Data Processing </a:t>
            </a:r>
          </a:p>
        </p:txBody>
      </p:sp>
      <p:pic>
        <p:nvPicPr>
          <p:cNvPr id="3" name="Picture 2">
            <a:extLst>
              <a:ext uri="{FF2B5EF4-FFF2-40B4-BE49-F238E27FC236}">
                <a16:creationId xmlns:a16="http://schemas.microsoft.com/office/drawing/2014/main" id="{F6932F52-5723-46C4-9B6A-49C4BEABE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561" y="1158571"/>
            <a:ext cx="4787900" cy="2590800"/>
          </a:xfrm>
          <a:prstGeom prst="rect">
            <a:avLst/>
          </a:prstGeom>
        </p:spPr>
      </p:pic>
      <p:pic>
        <p:nvPicPr>
          <p:cNvPr id="5" name="Picture 4">
            <a:extLst>
              <a:ext uri="{FF2B5EF4-FFF2-40B4-BE49-F238E27FC236}">
                <a16:creationId xmlns:a16="http://schemas.microsoft.com/office/drawing/2014/main" id="{9578C8CB-26C5-441C-8E06-F0CE6680C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451" y="3840811"/>
            <a:ext cx="5379085" cy="2727628"/>
          </a:xfrm>
          <a:prstGeom prst="rect">
            <a:avLst/>
          </a:prstGeom>
        </p:spPr>
      </p:pic>
      <p:pic>
        <p:nvPicPr>
          <p:cNvPr id="8" name="Picture 7">
            <a:extLst>
              <a:ext uri="{FF2B5EF4-FFF2-40B4-BE49-F238E27FC236}">
                <a16:creationId xmlns:a16="http://schemas.microsoft.com/office/drawing/2014/main" id="{62C72F62-64FC-4835-BE78-50E914429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332" y="47625"/>
            <a:ext cx="3672151" cy="3556000"/>
          </a:xfrm>
          <a:prstGeom prst="rect">
            <a:avLst/>
          </a:prstGeom>
        </p:spPr>
      </p:pic>
      <p:sp>
        <p:nvSpPr>
          <p:cNvPr id="9" name="TextBox 8">
            <a:extLst>
              <a:ext uri="{FF2B5EF4-FFF2-40B4-BE49-F238E27FC236}">
                <a16:creationId xmlns:a16="http://schemas.microsoft.com/office/drawing/2014/main" id="{89E8ECD1-0F70-44D9-8E5C-D7FB2A30F16F}"/>
              </a:ext>
            </a:extLst>
          </p:cNvPr>
          <p:cNvSpPr txBox="1"/>
          <p:nvPr/>
        </p:nvSpPr>
        <p:spPr>
          <a:xfrm>
            <a:off x="1623060" y="4860317"/>
            <a:ext cx="5257800" cy="369332"/>
          </a:xfrm>
          <a:prstGeom prst="rect">
            <a:avLst/>
          </a:prstGeom>
          <a:noFill/>
        </p:spPr>
        <p:txBody>
          <a:bodyPr wrap="square" rtlCol="0">
            <a:spAutoFit/>
          </a:bodyPr>
          <a:lstStyle/>
          <a:p>
            <a:r>
              <a:rPr lang="en-SG" dirty="0"/>
              <a:t>Age and stroke has strong correlation </a:t>
            </a:r>
          </a:p>
        </p:txBody>
      </p:sp>
    </p:spTree>
    <p:extLst>
      <p:ext uri="{BB962C8B-B14F-4D97-AF65-F5344CB8AC3E}">
        <p14:creationId xmlns:p14="http://schemas.microsoft.com/office/powerpoint/2010/main" val="401701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1EC94C-2192-447F-8EDB-DB76F3B33566}"/>
              </a:ext>
            </a:extLst>
          </p:cNvPr>
          <p:cNvSpPr>
            <a:spLocks noGrp="1"/>
          </p:cNvSpPr>
          <p:nvPr>
            <p:ph type="title"/>
          </p:nvPr>
        </p:nvSpPr>
        <p:spPr/>
        <p:txBody>
          <a:bodyPr>
            <a:normAutofit fontScale="90000"/>
          </a:bodyPr>
          <a:lstStyle/>
          <a:p>
            <a:r>
              <a:rPr lang="en-SG" dirty="0"/>
              <a:t>Overview of </a:t>
            </a:r>
            <a:r>
              <a:rPr lang="en-SG" dirty="0" err="1"/>
              <a:t>unicariate</a:t>
            </a:r>
            <a:r>
              <a:rPr lang="en-SG" dirty="0"/>
              <a:t> Categorical </a:t>
            </a:r>
            <a:r>
              <a:rPr lang="en-SG" dirty="0" err="1"/>
              <a:t>Featurees</a:t>
            </a:r>
            <a:r>
              <a:rPr lang="en-SG" dirty="0"/>
              <a:t> on </a:t>
            </a:r>
            <a:r>
              <a:rPr lang="en-SG" dirty="0" err="1"/>
              <a:t>storke</a:t>
            </a:r>
            <a:r>
              <a:rPr lang="en-SG" dirty="0"/>
              <a:t> vs healthy</a:t>
            </a:r>
          </a:p>
        </p:txBody>
      </p:sp>
      <p:pic>
        <p:nvPicPr>
          <p:cNvPr id="3" name="Picture 2">
            <a:extLst>
              <a:ext uri="{FF2B5EF4-FFF2-40B4-BE49-F238E27FC236}">
                <a16:creationId xmlns:a16="http://schemas.microsoft.com/office/drawing/2014/main" id="{29FB6D33-29CD-4C7D-9DF0-24A69BC267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5" y="1825032"/>
            <a:ext cx="5774056" cy="4681909"/>
          </a:xfrm>
          <a:prstGeom prst="rect">
            <a:avLst/>
          </a:prstGeom>
        </p:spPr>
      </p:pic>
      <p:sp>
        <p:nvSpPr>
          <p:cNvPr id="4" name="TextBox 3">
            <a:extLst>
              <a:ext uri="{FF2B5EF4-FFF2-40B4-BE49-F238E27FC236}">
                <a16:creationId xmlns:a16="http://schemas.microsoft.com/office/drawing/2014/main" id="{6DC74015-CE53-4165-B094-BC0BA03A5AA7}"/>
              </a:ext>
            </a:extLst>
          </p:cNvPr>
          <p:cNvSpPr txBox="1"/>
          <p:nvPr/>
        </p:nvSpPr>
        <p:spPr>
          <a:xfrm>
            <a:off x="6309360" y="1825032"/>
            <a:ext cx="4926330" cy="2862322"/>
          </a:xfrm>
          <a:prstGeom prst="rect">
            <a:avLst/>
          </a:prstGeom>
          <a:noFill/>
        </p:spPr>
        <p:txBody>
          <a:bodyPr wrap="square" rtlCol="0">
            <a:spAutoFit/>
          </a:bodyPr>
          <a:lstStyle/>
          <a:p>
            <a:pPr algn="l"/>
            <a:r>
              <a:rPr lang="en-US" b="0" i="0" dirty="0">
                <a:solidFill>
                  <a:srgbClr val="000000"/>
                </a:solidFill>
                <a:effectLst/>
                <a:latin typeface="Helvetica Neue"/>
              </a:rPr>
              <a:t>as shown on the left side that in private </a:t>
            </a:r>
            <a:r>
              <a:rPr lang="en-US" b="0" i="0" dirty="0" err="1">
                <a:solidFill>
                  <a:srgbClr val="000000"/>
                </a:solidFill>
                <a:effectLst/>
                <a:latin typeface="Helvetica Neue"/>
              </a:rPr>
              <a:t>secter</a:t>
            </a:r>
            <a:r>
              <a:rPr lang="en-US" b="0" i="0" dirty="0">
                <a:solidFill>
                  <a:srgbClr val="000000"/>
                </a:solidFill>
                <a:effectLst/>
                <a:latin typeface="Helvetica Neue"/>
              </a:rPr>
              <a:t> and self employed person have more people having stroke</a:t>
            </a:r>
          </a:p>
          <a:p>
            <a:pPr algn="l"/>
            <a:r>
              <a:rPr lang="en-US" b="0" i="0" dirty="0" err="1">
                <a:solidFill>
                  <a:srgbClr val="000000"/>
                </a:solidFill>
                <a:effectLst/>
                <a:latin typeface="Helvetica Neue"/>
              </a:rPr>
              <a:t>govt_job</a:t>
            </a:r>
            <a:r>
              <a:rPr lang="en-US" b="0" i="0" dirty="0">
                <a:solidFill>
                  <a:srgbClr val="000000"/>
                </a:solidFill>
                <a:effectLst/>
                <a:latin typeface="Helvetica Neue"/>
              </a:rPr>
              <a:t> have a least stroke compare to the top 2 sector</a:t>
            </a:r>
          </a:p>
          <a:p>
            <a:pPr algn="l"/>
            <a:r>
              <a:rPr lang="en-US" b="0" i="0" dirty="0">
                <a:solidFill>
                  <a:srgbClr val="000000"/>
                </a:solidFill>
                <a:effectLst/>
                <a:latin typeface="Helvetica Neue"/>
              </a:rPr>
              <a:t>children and never work are not very likely to get a stroke</a:t>
            </a:r>
          </a:p>
          <a:p>
            <a:pPr algn="l"/>
            <a:r>
              <a:rPr lang="en-US" b="0" i="0" dirty="0">
                <a:solidFill>
                  <a:srgbClr val="000000"/>
                </a:solidFill>
                <a:effectLst/>
                <a:latin typeface="Helvetica Neue"/>
              </a:rPr>
              <a:t>this can explain that top sector have more stress and pressure then the other sector</a:t>
            </a:r>
          </a:p>
          <a:p>
            <a:endParaRPr lang="en-SG" dirty="0"/>
          </a:p>
        </p:txBody>
      </p:sp>
      <p:pic>
        <p:nvPicPr>
          <p:cNvPr id="7" name="Picture 6">
            <a:extLst>
              <a:ext uri="{FF2B5EF4-FFF2-40B4-BE49-F238E27FC236}">
                <a16:creationId xmlns:a16="http://schemas.microsoft.com/office/drawing/2014/main" id="{A5E3AB31-D2A6-458C-B819-1093C0934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64972"/>
            <a:ext cx="5276850" cy="2287618"/>
          </a:xfrm>
          <a:prstGeom prst="rect">
            <a:avLst/>
          </a:prstGeom>
        </p:spPr>
      </p:pic>
    </p:spTree>
    <p:extLst>
      <p:ext uri="{BB962C8B-B14F-4D97-AF65-F5344CB8AC3E}">
        <p14:creationId xmlns:p14="http://schemas.microsoft.com/office/powerpoint/2010/main" val="2154460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E6C64F-5224-46C0-802E-9A7DC7E2B287}"/>
              </a:ext>
            </a:extLst>
          </p:cNvPr>
          <p:cNvSpPr txBox="1"/>
          <p:nvPr/>
        </p:nvSpPr>
        <p:spPr>
          <a:xfrm>
            <a:off x="605790" y="217170"/>
            <a:ext cx="10244263" cy="923330"/>
          </a:xfrm>
          <a:prstGeom prst="rect">
            <a:avLst/>
          </a:prstGeom>
          <a:noFill/>
        </p:spPr>
        <p:txBody>
          <a:bodyPr wrap="square" rtlCol="0">
            <a:spAutoFit/>
          </a:bodyPr>
          <a:lstStyle/>
          <a:p>
            <a:r>
              <a:rPr lang="en-US" dirty="0">
                <a:solidFill>
                  <a:srgbClr val="000000"/>
                </a:solidFill>
                <a:latin typeface="Helvetica Neue"/>
              </a:rPr>
              <a:t>Plot</a:t>
            </a:r>
            <a:r>
              <a:rPr lang="en-US" b="0" i="0" dirty="0">
                <a:solidFill>
                  <a:srgbClr val="000000"/>
                </a:solidFill>
                <a:effectLst/>
                <a:latin typeface="Helvetica Neue"/>
              </a:rPr>
              <a:t> smoking status, keep the 'unknown' observations, by doing this I treat smokers and non smokers as a one class, which would be alright if our variable is not important. #smoking is not good for health</a:t>
            </a:r>
            <a:endParaRPr lang="en-SG" dirty="0"/>
          </a:p>
        </p:txBody>
      </p:sp>
      <p:pic>
        <p:nvPicPr>
          <p:cNvPr id="4" name="Picture 3">
            <a:extLst>
              <a:ext uri="{FF2B5EF4-FFF2-40B4-BE49-F238E27FC236}">
                <a16:creationId xmlns:a16="http://schemas.microsoft.com/office/drawing/2014/main" id="{70F42C44-1A9B-4428-8AEA-6C6FB6E86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90" y="1140500"/>
            <a:ext cx="3255010" cy="2625974"/>
          </a:xfrm>
          <a:prstGeom prst="rect">
            <a:avLst/>
          </a:prstGeom>
        </p:spPr>
      </p:pic>
      <p:sp>
        <p:nvSpPr>
          <p:cNvPr id="5" name="TextBox 4">
            <a:extLst>
              <a:ext uri="{FF2B5EF4-FFF2-40B4-BE49-F238E27FC236}">
                <a16:creationId xmlns:a16="http://schemas.microsoft.com/office/drawing/2014/main" id="{9EB4CCA2-87CC-4333-BB4F-BB15A15BF7A6}"/>
              </a:ext>
            </a:extLst>
          </p:cNvPr>
          <p:cNvSpPr txBox="1"/>
          <p:nvPr/>
        </p:nvSpPr>
        <p:spPr>
          <a:xfrm>
            <a:off x="3860799" y="1346720"/>
            <a:ext cx="6080760" cy="646331"/>
          </a:xfrm>
          <a:prstGeom prst="rect">
            <a:avLst/>
          </a:prstGeom>
          <a:noFill/>
        </p:spPr>
        <p:txBody>
          <a:bodyPr wrap="square" rtlCol="0">
            <a:spAutoFit/>
          </a:bodyPr>
          <a:lstStyle/>
          <a:p>
            <a:r>
              <a:rPr lang="en-US" b="0" i="0" dirty="0">
                <a:solidFill>
                  <a:srgbClr val="000000"/>
                </a:solidFill>
                <a:effectLst/>
                <a:latin typeface="Helvetica Neue"/>
              </a:rPr>
              <a:t>as compared to smokers it seems that is not highly correlated.</a:t>
            </a:r>
            <a:endParaRPr lang="en-SG" dirty="0"/>
          </a:p>
        </p:txBody>
      </p:sp>
      <p:sp>
        <p:nvSpPr>
          <p:cNvPr id="7" name="TextBox 6">
            <a:extLst>
              <a:ext uri="{FF2B5EF4-FFF2-40B4-BE49-F238E27FC236}">
                <a16:creationId xmlns:a16="http://schemas.microsoft.com/office/drawing/2014/main" id="{76D031B6-8AF4-4787-A466-0F6026C70542}"/>
              </a:ext>
            </a:extLst>
          </p:cNvPr>
          <p:cNvSpPr txBox="1"/>
          <p:nvPr/>
        </p:nvSpPr>
        <p:spPr>
          <a:xfrm>
            <a:off x="534669" y="4473524"/>
            <a:ext cx="6652260" cy="1477328"/>
          </a:xfrm>
          <a:prstGeom prst="rect">
            <a:avLst/>
          </a:prstGeom>
          <a:noFill/>
        </p:spPr>
        <p:txBody>
          <a:bodyPr wrap="square" rtlCol="0">
            <a:spAutoFit/>
          </a:bodyPr>
          <a:lstStyle/>
          <a:p>
            <a:r>
              <a:rPr lang="en-US" b="0" i="0" dirty="0">
                <a:solidFill>
                  <a:srgbClr val="000000"/>
                </a:solidFill>
                <a:effectLst/>
                <a:latin typeface="Helvetica Neue"/>
              </a:rPr>
              <a:t>Regardless of patient’s gender, and where they stayed, they have the same likelihood to experience stroke, the gender is not a feature that discriminate a person having a stroke or not Hypertension and heart disease features are correlated to stroke</a:t>
            </a:r>
            <a:endParaRPr lang="en-SG" dirty="0"/>
          </a:p>
        </p:txBody>
      </p:sp>
      <p:pic>
        <p:nvPicPr>
          <p:cNvPr id="9" name="Picture 8">
            <a:extLst>
              <a:ext uri="{FF2B5EF4-FFF2-40B4-BE49-F238E27FC236}">
                <a16:creationId xmlns:a16="http://schemas.microsoft.com/office/drawing/2014/main" id="{03983561-D047-41E8-9B2E-76705D4E4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170" y="1847550"/>
            <a:ext cx="4364929" cy="4690409"/>
          </a:xfrm>
          <a:prstGeom prst="rect">
            <a:avLst/>
          </a:prstGeom>
        </p:spPr>
      </p:pic>
    </p:spTree>
    <p:extLst>
      <p:ext uri="{BB962C8B-B14F-4D97-AF65-F5344CB8AC3E}">
        <p14:creationId xmlns:p14="http://schemas.microsoft.com/office/powerpoint/2010/main" val="1753709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CD2CFF-4B12-471B-995E-73EA9D24C887}"/>
              </a:ext>
            </a:extLst>
          </p:cNvPr>
          <p:cNvSpPr>
            <a:spLocks noGrp="1"/>
          </p:cNvSpPr>
          <p:nvPr>
            <p:ph idx="1"/>
          </p:nvPr>
        </p:nvSpPr>
        <p:spPr>
          <a:xfrm>
            <a:off x="1930400" y="5461800"/>
            <a:ext cx="8621203" cy="1222001"/>
          </a:xfrm>
        </p:spPr>
        <p:txBody>
          <a:bodyPr/>
          <a:lstStyle/>
          <a:p>
            <a:r>
              <a:rPr lang="en-US" b="0" i="0" dirty="0">
                <a:solidFill>
                  <a:srgbClr val="000000"/>
                </a:solidFill>
                <a:effectLst/>
                <a:latin typeface="Helvetica Neue"/>
              </a:rPr>
              <a:t> Based on the above plots, it seems clear that Age is a big factor in stroke patients - the older you get the more at risk you are. there are also differences in Avg. Glucose Levels and BMI.</a:t>
            </a:r>
            <a:endParaRPr lang="en-SG" dirty="0"/>
          </a:p>
        </p:txBody>
      </p:sp>
      <p:pic>
        <p:nvPicPr>
          <p:cNvPr id="5" name="Picture 4">
            <a:extLst>
              <a:ext uri="{FF2B5EF4-FFF2-40B4-BE49-F238E27FC236}">
                <a16:creationId xmlns:a16="http://schemas.microsoft.com/office/drawing/2014/main" id="{AC4FE909-8391-4341-BAA8-429344BDC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835" y="174199"/>
            <a:ext cx="6450330" cy="5244661"/>
          </a:xfrm>
          <a:prstGeom prst="rect">
            <a:avLst/>
          </a:prstGeom>
        </p:spPr>
      </p:pic>
    </p:spTree>
    <p:extLst>
      <p:ext uri="{BB962C8B-B14F-4D97-AF65-F5344CB8AC3E}">
        <p14:creationId xmlns:p14="http://schemas.microsoft.com/office/powerpoint/2010/main" val="798866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AC8E7-7B2C-45F5-AEA3-9B6F98A62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580" y="88900"/>
            <a:ext cx="5149850" cy="2749550"/>
          </a:xfrm>
          <a:prstGeom prst="rect">
            <a:avLst/>
          </a:prstGeom>
        </p:spPr>
      </p:pic>
      <p:pic>
        <p:nvPicPr>
          <p:cNvPr id="9" name="Picture 8">
            <a:extLst>
              <a:ext uri="{FF2B5EF4-FFF2-40B4-BE49-F238E27FC236}">
                <a16:creationId xmlns:a16="http://schemas.microsoft.com/office/drawing/2014/main" id="{23D2C037-908F-497D-9B69-47D90D2BC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920" y="3061264"/>
            <a:ext cx="5721350" cy="3048000"/>
          </a:xfrm>
          <a:prstGeom prst="rect">
            <a:avLst/>
          </a:prstGeom>
        </p:spPr>
      </p:pic>
      <p:sp>
        <p:nvSpPr>
          <p:cNvPr id="10" name="TextBox 9">
            <a:extLst>
              <a:ext uri="{FF2B5EF4-FFF2-40B4-BE49-F238E27FC236}">
                <a16:creationId xmlns:a16="http://schemas.microsoft.com/office/drawing/2014/main" id="{9C18A5F9-519E-4C0A-825A-8CBAB3BAB586}"/>
              </a:ext>
            </a:extLst>
          </p:cNvPr>
          <p:cNvSpPr txBox="1"/>
          <p:nvPr/>
        </p:nvSpPr>
        <p:spPr>
          <a:xfrm>
            <a:off x="3693795" y="1210906"/>
            <a:ext cx="5955030" cy="646331"/>
          </a:xfrm>
          <a:prstGeom prst="rect">
            <a:avLst/>
          </a:prstGeom>
          <a:noFill/>
        </p:spPr>
        <p:txBody>
          <a:bodyPr wrap="square" rtlCol="0">
            <a:spAutoFit/>
          </a:bodyPr>
          <a:lstStyle/>
          <a:p>
            <a:r>
              <a:rPr lang="en-US" b="0" i="0" dirty="0">
                <a:solidFill>
                  <a:srgbClr val="000000"/>
                </a:solidFill>
                <a:effectLst/>
                <a:latin typeface="Helvetica Neue"/>
              </a:rPr>
              <a:t>It is obvious that older age people are more exposed to the risk of stroke</a:t>
            </a:r>
            <a:endParaRPr lang="en-SG" dirty="0"/>
          </a:p>
        </p:txBody>
      </p:sp>
      <p:sp>
        <p:nvSpPr>
          <p:cNvPr id="13" name="TextBox 12">
            <a:extLst>
              <a:ext uri="{FF2B5EF4-FFF2-40B4-BE49-F238E27FC236}">
                <a16:creationId xmlns:a16="http://schemas.microsoft.com/office/drawing/2014/main" id="{7EF4E533-4D71-4DBA-8880-91CE2CF0243D}"/>
              </a:ext>
            </a:extLst>
          </p:cNvPr>
          <p:cNvSpPr txBox="1"/>
          <p:nvPr/>
        </p:nvSpPr>
        <p:spPr>
          <a:xfrm>
            <a:off x="6710680" y="3846600"/>
            <a:ext cx="4368800" cy="1477328"/>
          </a:xfrm>
          <a:prstGeom prst="rect">
            <a:avLst/>
          </a:prstGeom>
          <a:noFill/>
        </p:spPr>
        <p:txBody>
          <a:bodyPr wrap="square" rtlCol="0">
            <a:spAutoFit/>
          </a:bodyPr>
          <a:lstStyle/>
          <a:p>
            <a:r>
              <a:rPr lang="en-US" b="0" i="0" dirty="0" err="1">
                <a:solidFill>
                  <a:srgbClr val="000000"/>
                </a:solidFill>
                <a:effectLst/>
                <a:latin typeface="Helvetica Neue"/>
              </a:rPr>
              <a:t>i</a:t>
            </a:r>
            <a:r>
              <a:rPr lang="en-US" b="0" i="0" dirty="0">
                <a:solidFill>
                  <a:srgbClr val="000000"/>
                </a:solidFill>
                <a:effectLst/>
                <a:latin typeface="Helvetica Neue"/>
              </a:rPr>
              <a:t> define age split where 0 is refer to no stroke and 1 is stroke, to plot the proportion, According to the Data, out of 100 person older than 60 year </a:t>
            </a:r>
            <a:r>
              <a:rPr lang="en-US" b="0" i="0" dirty="0" err="1">
                <a:solidFill>
                  <a:srgbClr val="000000"/>
                </a:solidFill>
                <a:effectLst/>
                <a:latin typeface="Helvetica Neue"/>
              </a:rPr>
              <a:t>approx</a:t>
            </a:r>
            <a:r>
              <a:rPr lang="en-US" b="0" i="0" dirty="0">
                <a:solidFill>
                  <a:srgbClr val="000000"/>
                </a:solidFill>
                <a:effectLst/>
                <a:latin typeface="Helvetica Neue"/>
              </a:rPr>
              <a:t> 14 had a stroke</a:t>
            </a:r>
            <a:endParaRPr lang="en-SG" dirty="0"/>
          </a:p>
        </p:txBody>
      </p:sp>
    </p:spTree>
    <p:extLst>
      <p:ext uri="{BB962C8B-B14F-4D97-AF65-F5344CB8AC3E}">
        <p14:creationId xmlns:p14="http://schemas.microsoft.com/office/powerpoint/2010/main" val="1548282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49FDC9-B02D-4B52-AFA5-0A201F252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124" y="273050"/>
            <a:ext cx="4816475" cy="4852419"/>
          </a:xfrm>
          <a:prstGeom prst="rect">
            <a:avLst/>
          </a:prstGeom>
        </p:spPr>
      </p:pic>
      <p:pic>
        <p:nvPicPr>
          <p:cNvPr id="8" name="Picture 7">
            <a:extLst>
              <a:ext uri="{FF2B5EF4-FFF2-40B4-BE49-F238E27FC236}">
                <a16:creationId xmlns:a16="http://schemas.microsoft.com/office/drawing/2014/main" id="{067663BB-723A-42DB-B5CD-562FA5AA2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163" y="3028950"/>
            <a:ext cx="7385538" cy="3556000"/>
          </a:xfrm>
          <a:prstGeom prst="rect">
            <a:avLst/>
          </a:prstGeom>
        </p:spPr>
      </p:pic>
      <p:sp>
        <p:nvSpPr>
          <p:cNvPr id="12" name="TextBox 11">
            <a:extLst>
              <a:ext uri="{FF2B5EF4-FFF2-40B4-BE49-F238E27FC236}">
                <a16:creationId xmlns:a16="http://schemas.microsoft.com/office/drawing/2014/main" id="{1FAB641C-88AE-4998-86CC-80F89EBC4FFF}"/>
              </a:ext>
            </a:extLst>
          </p:cNvPr>
          <p:cNvSpPr txBox="1"/>
          <p:nvPr/>
        </p:nvSpPr>
        <p:spPr>
          <a:xfrm>
            <a:off x="6096000" y="1087242"/>
            <a:ext cx="5164457" cy="1477328"/>
          </a:xfrm>
          <a:prstGeom prst="rect">
            <a:avLst/>
          </a:prstGeom>
          <a:noFill/>
        </p:spPr>
        <p:txBody>
          <a:bodyPr wrap="square">
            <a:spAutoFit/>
          </a:bodyPr>
          <a:lstStyle/>
          <a:p>
            <a:r>
              <a:rPr lang="en-US" b="0" i="0" dirty="0">
                <a:solidFill>
                  <a:srgbClr val="000000"/>
                </a:solidFill>
                <a:effectLst/>
                <a:latin typeface="Helvetica Neue"/>
              </a:rPr>
              <a:t>I did a </a:t>
            </a:r>
            <a:r>
              <a:rPr lang="en-US" b="0" i="0" dirty="0" err="1">
                <a:solidFill>
                  <a:srgbClr val="000000"/>
                </a:solidFill>
                <a:effectLst/>
                <a:latin typeface="Helvetica Neue"/>
              </a:rPr>
              <a:t>ploting</a:t>
            </a:r>
            <a:r>
              <a:rPr lang="en-US" b="0" i="0" dirty="0">
                <a:solidFill>
                  <a:srgbClr val="000000"/>
                </a:solidFill>
                <a:effectLst/>
                <a:latin typeface="Helvetica Neue"/>
              </a:rPr>
              <a:t> on prediction on age and </a:t>
            </a:r>
            <a:r>
              <a:rPr lang="en-US" b="0" i="0" dirty="0" err="1">
                <a:solidFill>
                  <a:srgbClr val="000000"/>
                </a:solidFill>
                <a:effectLst/>
                <a:latin typeface="Helvetica Neue"/>
              </a:rPr>
              <a:t>bmi</a:t>
            </a:r>
            <a:r>
              <a:rPr lang="en-US" b="0" i="0" dirty="0">
                <a:solidFill>
                  <a:srgbClr val="000000"/>
                </a:solidFill>
                <a:effectLst/>
                <a:latin typeface="Helvetica Neue"/>
              </a:rPr>
              <a:t>, as you can</a:t>
            </a:r>
          </a:p>
          <a:p>
            <a:r>
              <a:rPr lang="en-US" b="0" i="0" dirty="0">
                <a:solidFill>
                  <a:srgbClr val="000000"/>
                </a:solidFill>
                <a:effectLst/>
                <a:latin typeface="Helvetica Neue"/>
              </a:rPr>
              <a:t>See that the older you are, the chances of getting </a:t>
            </a:r>
          </a:p>
          <a:p>
            <a:r>
              <a:rPr lang="en-US" b="0" i="0" dirty="0">
                <a:solidFill>
                  <a:srgbClr val="000000"/>
                </a:solidFill>
                <a:effectLst/>
                <a:latin typeface="Helvetica Neue"/>
              </a:rPr>
              <a:t>Stroke/heart disease/ hyp</a:t>
            </a:r>
            <a:r>
              <a:rPr lang="en-US" dirty="0">
                <a:solidFill>
                  <a:srgbClr val="000000"/>
                </a:solidFill>
                <a:latin typeface="Helvetica Neue"/>
              </a:rPr>
              <a:t>ertension </a:t>
            </a:r>
            <a:r>
              <a:rPr lang="en-US" b="0" i="0" dirty="0">
                <a:solidFill>
                  <a:srgbClr val="000000"/>
                </a:solidFill>
                <a:effectLst/>
                <a:latin typeface="Helvetica Neue"/>
              </a:rPr>
              <a:t>is higher.</a:t>
            </a:r>
          </a:p>
        </p:txBody>
      </p:sp>
    </p:spTree>
    <p:extLst>
      <p:ext uri="{BB962C8B-B14F-4D97-AF65-F5344CB8AC3E}">
        <p14:creationId xmlns:p14="http://schemas.microsoft.com/office/powerpoint/2010/main" val="322070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7B90CD-6150-4233-98F2-C76B5FEC3446}"/>
              </a:ext>
            </a:extLst>
          </p:cNvPr>
          <p:cNvSpPr txBox="1"/>
          <p:nvPr/>
        </p:nvSpPr>
        <p:spPr>
          <a:xfrm>
            <a:off x="5113020" y="4519136"/>
            <a:ext cx="6269354" cy="1477328"/>
          </a:xfrm>
          <a:prstGeom prst="rect">
            <a:avLst/>
          </a:prstGeom>
          <a:noFill/>
        </p:spPr>
        <p:txBody>
          <a:bodyPr wrap="square">
            <a:spAutoFit/>
          </a:bodyPr>
          <a:lstStyle/>
          <a:p>
            <a:r>
              <a:rPr lang="en-US" b="0" i="0" dirty="0">
                <a:solidFill>
                  <a:srgbClr val="202124"/>
                </a:solidFill>
                <a:effectLst/>
                <a:latin typeface="arial" panose="020B0604020202020204" pitchFamily="34" charset="0"/>
              </a:rPr>
              <a:t>This means that 20% of the data is using for testing, this is usually pretty accurate. However, if your dataset size increases dramatically, like if you have over 100,000 instances, it can be seen that a 10 fold cross validation would lead in fold of 10,000 instances</a:t>
            </a:r>
            <a:endParaRPr lang="en-SG" dirty="0"/>
          </a:p>
        </p:txBody>
      </p:sp>
      <p:pic>
        <p:nvPicPr>
          <p:cNvPr id="6" name="Picture 5">
            <a:extLst>
              <a:ext uri="{FF2B5EF4-FFF2-40B4-BE49-F238E27FC236}">
                <a16:creationId xmlns:a16="http://schemas.microsoft.com/office/drawing/2014/main" id="{2C054B60-AF84-4AEB-822A-408CB5EFD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430"/>
            <a:ext cx="4819650" cy="3721100"/>
          </a:xfrm>
          <a:prstGeom prst="rect">
            <a:avLst/>
          </a:prstGeom>
        </p:spPr>
      </p:pic>
      <p:pic>
        <p:nvPicPr>
          <p:cNvPr id="3" name="Picture 2">
            <a:extLst>
              <a:ext uri="{FF2B5EF4-FFF2-40B4-BE49-F238E27FC236}">
                <a16:creationId xmlns:a16="http://schemas.microsoft.com/office/drawing/2014/main" id="{C976B72B-40E1-46B5-9AA5-5D68C001C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00" y="2552224"/>
            <a:ext cx="2673350" cy="3695700"/>
          </a:xfrm>
          <a:prstGeom prst="rect">
            <a:avLst/>
          </a:prstGeom>
        </p:spPr>
      </p:pic>
      <p:pic>
        <p:nvPicPr>
          <p:cNvPr id="8" name="Picture 7">
            <a:extLst>
              <a:ext uri="{FF2B5EF4-FFF2-40B4-BE49-F238E27FC236}">
                <a16:creationId xmlns:a16="http://schemas.microsoft.com/office/drawing/2014/main" id="{F0F08410-687E-4C36-8A77-158A002560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352" y="101600"/>
            <a:ext cx="4826000" cy="3797300"/>
          </a:xfrm>
          <a:prstGeom prst="rect">
            <a:avLst/>
          </a:prstGeom>
        </p:spPr>
      </p:pic>
      <p:pic>
        <p:nvPicPr>
          <p:cNvPr id="10" name="Picture 9">
            <a:extLst>
              <a:ext uri="{FF2B5EF4-FFF2-40B4-BE49-F238E27FC236}">
                <a16:creationId xmlns:a16="http://schemas.microsoft.com/office/drawing/2014/main" id="{37CE9A78-86E3-420D-A730-51E962C146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85352" y="306705"/>
            <a:ext cx="1828800" cy="3638550"/>
          </a:xfrm>
          <a:prstGeom prst="rect">
            <a:avLst/>
          </a:prstGeom>
        </p:spPr>
      </p:pic>
    </p:spTree>
    <p:extLst>
      <p:ext uri="{BB962C8B-B14F-4D97-AF65-F5344CB8AC3E}">
        <p14:creationId xmlns:p14="http://schemas.microsoft.com/office/powerpoint/2010/main" val="140789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8252297-9589-496E-B8A1-07D06322B880}"/>
              </a:ext>
            </a:extLst>
          </p:cNvPr>
          <p:cNvSpPr txBox="1"/>
          <p:nvPr/>
        </p:nvSpPr>
        <p:spPr>
          <a:xfrm>
            <a:off x="262890" y="3783330"/>
            <a:ext cx="11384280" cy="3170099"/>
          </a:xfrm>
          <a:prstGeom prst="rect">
            <a:avLst/>
          </a:prstGeom>
          <a:noFill/>
        </p:spPr>
        <p:txBody>
          <a:bodyPr wrap="square" rtlCol="0">
            <a:spAutoFit/>
          </a:bodyPr>
          <a:lstStyle/>
          <a:p>
            <a:r>
              <a:rPr lang="en-US" sz="2000" b="0" i="0" dirty="0">
                <a:effectLst/>
                <a:latin typeface="Adobe Devanagari" panose="02040503050201020203" pitchFamily="18" charset="0"/>
                <a:cs typeface="Adobe Devanagari" panose="02040503050201020203" pitchFamily="18" charset="0"/>
              </a:rPr>
              <a:t>Data sampling is a technique where we either populate or reduce our data to make it balance. This is called oversampling and undersampling in general. Whereas model modifications are involved in the implementation of folds and cross-validation techniques</a:t>
            </a:r>
          </a:p>
          <a:p>
            <a:endParaRPr lang="en-US" sz="2000" b="0" i="0" dirty="0">
              <a:solidFill>
                <a:srgbClr val="000000"/>
              </a:solidFill>
              <a:effectLst/>
              <a:latin typeface="Adobe Devanagari" panose="02040503050201020203" pitchFamily="18" charset="0"/>
              <a:cs typeface="Adobe Devanagari" panose="02040503050201020203" pitchFamily="18" charset="0"/>
            </a:endParaRPr>
          </a:p>
          <a:p>
            <a:r>
              <a:rPr lang="en-US" sz="2000" b="0" i="0" dirty="0">
                <a:solidFill>
                  <a:srgbClr val="000000"/>
                </a:solidFill>
                <a:effectLst/>
                <a:latin typeface="Adobe Devanagari" panose="02040503050201020203" pitchFamily="18" charset="0"/>
                <a:cs typeface="Adobe Devanagari" panose="02040503050201020203" pitchFamily="18" charset="0"/>
              </a:rPr>
              <a:t>Using recall will be a good evaluation matric but precision and recall will be able to work hand in hand.</a:t>
            </a:r>
          </a:p>
          <a:p>
            <a:r>
              <a:rPr lang="en-US" sz="2000" b="0" i="0" dirty="0" err="1">
                <a:solidFill>
                  <a:srgbClr val="000000"/>
                </a:solidFill>
                <a:effectLst/>
                <a:latin typeface="Adobe Devanagari" panose="02040503050201020203" pitchFamily="18" charset="0"/>
                <a:cs typeface="Adobe Devanagari" panose="02040503050201020203" pitchFamily="18" charset="0"/>
              </a:rPr>
              <a:t>i</a:t>
            </a:r>
            <a:r>
              <a:rPr lang="en-US" sz="2000" b="0" i="0" dirty="0">
                <a:solidFill>
                  <a:srgbClr val="000000"/>
                </a:solidFill>
                <a:effectLst/>
                <a:latin typeface="Adobe Devanagari" panose="02040503050201020203" pitchFamily="18" charset="0"/>
                <a:cs typeface="Adobe Devanagari" panose="02040503050201020203" pitchFamily="18" charset="0"/>
              </a:rPr>
              <a:t> will be trying 5 </a:t>
            </a:r>
            <a:r>
              <a:rPr lang="en-US" sz="2000" b="0" i="0" dirty="0" err="1">
                <a:solidFill>
                  <a:srgbClr val="000000"/>
                </a:solidFill>
                <a:effectLst/>
                <a:latin typeface="Adobe Devanagari" panose="02040503050201020203" pitchFamily="18" charset="0"/>
                <a:cs typeface="Adobe Devanagari" panose="02040503050201020203" pitchFamily="18" charset="0"/>
              </a:rPr>
              <a:t>modeling:KNN</a:t>
            </a:r>
            <a:r>
              <a:rPr lang="en-US" sz="2000" b="0" i="0" dirty="0">
                <a:solidFill>
                  <a:srgbClr val="000000"/>
                </a:solidFill>
                <a:effectLst/>
                <a:latin typeface="Adobe Devanagari" panose="02040503050201020203" pitchFamily="18" charset="0"/>
                <a:cs typeface="Adobe Devanagari" panose="02040503050201020203" pitchFamily="18" charset="0"/>
              </a:rPr>
              <a:t>, Logistic Regression, Random Forest Classifier, XGBClassifier, LGBMClasifier</a:t>
            </a:r>
          </a:p>
          <a:p>
            <a:r>
              <a:rPr lang="en-US" sz="2000" dirty="0">
                <a:solidFill>
                  <a:srgbClr val="000000"/>
                </a:solidFill>
                <a:latin typeface="Adobe Devanagari" panose="02040503050201020203" pitchFamily="18" charset="0"/>
                <a:cs typeface="Adobe Devanagari" panose="02040503050201020203" pitchFamily="18" charset="0"/>
              </a:rPr>
              <a:t>To do testing</a:t>
            </a:r>
          </a:p>
          <a:p>
            <a:endParaRPr lang="en-US" sz="2000" dirty="0">
              <a:solidFill>
                <a:srgbClr val="000000"/>
              </a:solidFill>
              <a:latin typeface="Adobe Devanagari" panose="02040503050201020203" pitchFamily="18" charset="0"/>
              <a:cs typeface="Adobe Devanagari" panose="02040503050201020203" pitchFamily="18" charset="0"/>
            </a:endParaRPr>
          </a:p>
          <a:p>
            <a:r>
              <a:rPr lang="en-US" sz="2000" dirty="0">
                <a:solidFill>
                  <a:srgbClr val="000000"/>
                </a:solidFill>
                <a:latin typeface="Adobe Devanagari" panose="02040503050201020203" pitchFamily="18" charset="0"/>
                <a:cs typeface="Adobe Devanagari" panose="02040503050201020203" pitchFamily="18" charset="0"/>
              </a:rPr>
              <a:t>I will choose SCV classifier  </a:t>
            </a:r>
            <a:r>
              <a:rPr lang="en-US" sz="2000" b="0" i="0" dirty="0" err="1">
                <a:solidFill>
                  <a:srgbClr val="000000"/>
                </a:solidFill>
                <a:effectLst/>
                <a:latin typeface="Helvetica Neue"/>
              </a:rPr>
              <a:t>i</a:t>
            </a:r>
            <a:r>
              <a:rPr lang="en-US" sz="2000" b="0" i="0" dirty="0">
                <a:solidFill>
                  <a:srgbClr val="000000"/>
                </a:solidFill>
                <a:effectLst/>
                <a:latin typeface="Helvetica Neue"/>
              </a:rPr>
              <a:t> will be using svc algorithm compare to others as the cross </a:t>
            </a:r>
            <a:r>
              <a:rPr lang="en-US" sz="2000" b="0" i="0" dirty="0" err="1">
                <a:solidFill>
                  <a:srgbClr val="000000"/>
                </a:solidFill>
                <a:effectLst/>
                <a:latin typeface="Helvetica Neue"/>
              </a:rPr>
              <a:t>valmeans</a:t>
            </a:r>
            <a:r>
              <a:rPr lang="en-US" sz="2000" b="0" i="0" dirty="0">
                <a:solidFill>
                  <a:srgbClr val="000000"/>
                </a:solidFill>
                <a:effectLst/>
                <a:latin typeface="Helvetica Neue"/>
              </a:rPr>
              <a:t> is higher compare to others, the value error is lesser too</a:t>
            </a:r>
            <a:endParaRPr lang="en-SG" sz="2000" dirty="0">
              <a:latin typeface="Adobe Devanagari" panose="02040503050201020203" pitchFamily="18" charset="0"/>
              <a:cs typeface="Adobe Devanagari" panose="02040503050201020203" pitchFamily="18" charset="0"/>
            </a:endParaRPr>
          </a:p>
        </p:txBody>
      </p:sp>
      <p:pic>
        <p:nvPicPr>
          <p:cNvPr id="5" name="Picture 4">
            <a:extLst>
              <a:ext uri="{FF2B5EF4-FFF2-40B4-BE49-F238E27FC236}">
                <a16:creationId xmlns:a16="http://schemas.microsoft.com/office/drawing/2014/main" id="{AADA765D-B910-4CCC-8FB8-510D379DA8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5" y="154940"/>
            <a:ext cx="5675708" cy="2691130"/>
          </a:xfrm>
          <a:prstGeom prst="rect">
            <a:avLst/>
          </a:prstGeom>
        </p:spPr>
      </p:pic>
      <p:pic>
        <p:nvPicPr>
          <p:cNvPr id="8" name="Picture 7">
            <a:extLst>
              <a:ext uri="{FF2B5EF4-FFF2-40B4-BE49-F238E27FC236}">
                <a16:creationId xmlns:a16="http://schemas.microsoft.com/office/drawing/2014/main" id="{E9A342B5-DA69-4FF2-9192-CAA4BDE30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273" y="0"/>
            <a:ext cx="4016297" cy="3709563"/>
          </a:xfrm>
          <a:prstGeom prst="rect">
            <a:avLst/>
          </a:prstGeom>
        </p:spPr>
      </p:pic>
    </p:spTree>
    <p:extLst>
      <p:ext uri="{BB962C8B-B14F-4D97-AF65-F5344CB8AC3E}">
        <p14:creationId xmlns:p14="http://schemas.microsoft.com/office/powerpoint/2010/main" val="2224620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457C632B-5AC6-4CF7-97B6-42A1C098E10C}"/>
              </a:ext>
            </a:extLst>
          </p:cNvPr>
          <p:cNvSpPr>
            <a:spLocks noGrp="1"/>
          </p:cNvSpPr>
          <p:nvPr>
            <p:ph idx="1"/>
          </p:nvPr>
        </p:nvSpPr>
        <p:spPr>
          <a:xfrm>
            <a:off x="180975" y="2794635"/>
            <a:ext cx="10823336" cy="3956493"/>
          </a:xfrm>
        </p:spPr>
        <p:txBody>
          <a:bodyPr>
            <a:normAutofit fontScale="85000" lnSpcReduction="20000"/>
          </a:bodyPr>
          <a:lstStyle/>
          <a:p>
            <a:pPr marL="0" indent="0">
              <a:buNone/>
            </a:pPr>
            <a:r>
              <a:rPr lang="en-US" b="1" i="1" dirty="0" err="1">
                <a:solidFill>
                  <a:srgbClr val="111111"/>
                </a:solidFill>
                <a:effectLst/>
                <a:latin typeface="Open Sans"/>
              </a:rPr>
              <a:t>XGBoost</a:t>
            </a:r>
            <a:r>
              <a:rPr lang="en-US" b="0" i="1" dirty="0">
                <a:solidFill>
                  <a:srgbClr val="111111"/>
                </a:solidFill>
                <a:effectLst/>
                <a:latin typeface="Open Sans"/>
              </a:rPr>
              <a:t> is a tree based ensemble machine learning algorithm which is a scalable machine learning system for tree boosting. </a:t>
            </a:r>
            <a:r>
              <a:rPr lang="en-US" b="0" i="0" dirty="0" err="1">
                <a:solidFill>
                  <a:srgbClr val="111111"/>
                </a:solidFill>
                <a:effectLst/>
                <a:latin typeface="Open Sans"/>
              </a:rPr>
              <a:t>XGBoost</a:t>
            </a:r>
            <a:r>
              <a:rPr lang="en-US" b="0" i="0" dirty="0">
                <a:solidFill>
                  <a:srgbClr val="111111"/>
                </a:solidFill>
                <a:effectLst/>
                <a:latin typeface="Open Sans"/>
              </a:rPr>
              <a:t> stands for Extreme Gradient Boosting. It uses more accurate approximations to find the best tree model.</a:t>
            </a:r>
          </a:p>
          <a:p>
            <a:pPr marL="0" indent="0">
              <a:buNone/>
            </a:pPr>
            <a:r>
              <a:rPr lang="en-US" b="1" i="1" dirty="0">
                <a:solidFill>
                  <a:srgbClr val="111111"/>
                </a:solidFill>
                <a:effectLst/>
                <a:latin typeface="Open Sans"/>
              </a:rPr>
              <a:t>Approximate Greedy Algorithm:</a:t>
            </a:r>
            <a:r>
              <a:rPr lang="en-US" b="0" i="0" dirty="0">
                <a:solidFill>
                  <a:srgbClr val="111111"/>
                </a:solidFill>
                <a:effectLst/>
                <a:latin typeface="Open Sans"/>
              </a:rPr>
              <a:t> The decision to stop growing using threshold that gives the largest gain is made without knowing about how the leaves will be split later. This is known as Greedy Algorithm. It has to check every possible threshold which is time consuming too. Approximate Greedy Algorithm overcomes this tiring process by, dividing the data into Quantiles or uses quantiles as candidate thresholds to split. By default, it uses about 33 quantiles.</a:t>
            </a:r>
            <a:endParaRPr lang="en-SG" dirty="0"/>
          </a:p>
          <a:p>
            <a:pPr marL="0" indent="0">
              <a:buNone/>
            </a:pPr>
            <a:r>
              <a:rPr lang="en-SG" b="1" i="0" dirty="0">
                <a:solidFill>
                  <a:srgbClr val="111111"/>
                </a:solidFill>
                <a:effectLst/>
                <a:latin typeface="Open Sans"/>
              </a:rPr>
              <a:t>Important Parameters of </a:t>
            </a:r>
            <a:r>
              <a:rPr lang="en-SG" b="1" i="0" dirty="0" err="1">
                <a:solidFill>
                  <a:srgbClr val="111111"/>
                </a:solidFill>
                <a:effectLst/>
                <a:latin typeface="Open Sans"/>
              </a:rPr>
              <a:t>XGBoost</a:t>
            </a:r>
            <a:endParaRPr lang="en-SG" b="1" i="0" dirty="0">
              <a:solidFill>
                <a:srgbClr val="111111"/>
              </a:solidFill>
              <a:effectLst/>
              <a:latin typeface="Open Sans"/>
            </a:endParaRPr>
          </a:p>
          <a:p>
            <a:pPr algn="l">
              <a:buFont typeface="Arial" panose="020B0604020202020204" pitchFamily="34" charset="0"/>
              <a:buChar char="•"/>
            </a:pPr>
            <a:r>
              <a:rPr lang="en-US" b="0" i="0" dirty="0">
                <a:solidFill>
                  <a:srgbClr val="111111"/>
                </a:solidFill>
                <a:effectLst/>
                <a:latin typeface="Open Sans"/>
              </a:rPr>
              <a:t>When you have large number of observations in training data.</a:t>
            </a:r>
          </a:p>
          <a:p>
            <a:pPr algn="l">
              <a:buFont typeface="Arial" panose="020B0604020202020204" pitchFamily="34" charset="0"/>
              <a:buChar char="•"/>
            </a:pPr>
            <a:r>
              <a:rPr lang="en-US" b="0" i="0" dirty="0">
                <a:solidFill>
                  <a:srgbClr val="111111"/>
                </a:solidFill>
                <a:effectLst/>
                <a:latin typeface="Open Sans"/>
              </a:rPr>
              <a:t>Number features &lt; number of observations in training data.</a:t>
            </a:r>
          </a:p>
          <a:p>
            <a:pPr algn="l">
              <a:buFont typeface="Arial" panose="020B0604020202020204" pitchFamily="34" charset="0"/>
              <a:buChar char="•"/>
            </a:pPr>
            <a:r>
              <a:rPr lang="en-US" b="0" i="0" dirty="0">
                <a:solidFill>
                  <a:srgbClr val="111111"/>
                </a:solidFill>
                <a:effectLst/>
                <a:latin typeface="Open Sans"/>
              </a:rPr>
              <a:t>It performs well when data has mixture numerical and categorical features or just numeric features.</a:t>
            </a:r>
          </a:p>
          <a:p>
            <a:pPr algn="l">
              <a:buFont typeface="Arial" panose="020B0604020202020204" pitchFamily="34" charset="0"/>
              <a:buChar char="•"/>
            </a:pPr>
            <a:r>
              <a:rPr lang="en-US" b="0" i="0" dirty="0">
                <a:solidFill>
                  <a:srgbClr val="111111"/>
                </a:solidFill>
                <a:effectLst/>
                <a:latin typeface="Open Sans"/>
              </a:rPr>
              <a:t>When the model performance metrics are to be considered</a:t>
            </a:r>
          </a:p>
          <a:p>
            <a:pPr marL="0" indent="0">
              <a:buNone/>
            </a:pPr>
            <a:endParaRPr lang="en-SG" dirty="0"/>
          </a:p>
        </p:txBody>
      </p:sp>
      <p:pic>
        <p:nvPicPr>
          <p:cNvPr id="5" name="Picture 4">
            <a:extLst>
              <a:ext uri="{FF2B5EF4-FFF2-40B4-BE49-F238E27FC236}">
                <a16:creationId xmlns:a16="http://schemas.microsoft.com/office/drawing/2014/main" id="{5966C72B-645B-41F3-9B5F-443D4A9735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4766" y="106872"/>
            <a:ext cx="4315754" cy="2528125"/>
          </a:xfrm>
          <a:prstGeom prst="rect">
            <a:avLst/>
          </a:prstGeom>
        </p:spPr>
      </p:pic>
    </p:spTree>
    <p:extLst>
      <p:ext uri="{BB962C8B-B14F-4D97-AF65-F5344CB8AC3E}">
        <p14:creationId xmlns:p14="http://schemas.microsoft.com/office/powerpoint/2010/main" val="3242192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AD351B-F771-45F9-8A15-97E9FCFE188F}"/>
              </a:ext>
            </a:extLst>
          </p:cNvPr>
          <p:cNvSpPr txBox="1"/>
          <p:nvPr/>
        </p:nvSpPr>
        <p:spPr>
          <a:xfrm>
            <a:off x="1681480" y="4504974"/>
            <a:ext cx="7655242" cy="2031325"/>
          </a:xfrm>
          <a:prstGeom prst="rect">
            <a:avLst/>
          </a:prstGeom>
          <a:noFill/>
        </p:spPr>
        <p:txBody>
          <a:bodyPr wrap="square">
            <a:spAutoFit/>
          </a:bodyPr>
          <a:lstStyle/>
          <a:p>
            <a:pPr algn="l"/>
            <a:r>
              <a:rPr lang="en-US" b="0" i="0" dirty="0">
                <a:solidFill>
                  <a:srgbClr val="000000"/>
                </a:solidFill>
                <a:effectLst/>
                <a:latin typeface="Helvetica Neue"/>
              </a:rPr>
              <a:t>With imbalanced data, the accuracy is not a metric that we can take into account because it is based on the </a:t>
            </a:r>
            <a:r>
              <a:rPr lang="en-US" b="0" i="0" dirty="0" err="1">
                <a:solidFill>
                  <a:srgbClr val="000000"/>
                </a:solidFill>
                <a:effectLst/>
                <a:latin typeface="Helvetica Neue"/>
              </a:rPr>
              <a:t>the</a:t>
            </a:r>
            <a:r>
              <a:rPr lang="en-US" b="0" i="0" dirty="0">
                <a:solidFill>
                  <a:srgbClr val="000000"/>
                </a:solidFill>
                <a:effectLst/>
                <a:latin typeface="Helvetica Neue"/>
              </a:rPr>
              <a:t> larger part of the target. In other words, this model is very accurate </a:t>
            </a:r>
            <a:r>
              <a:rPr lang="en-US" b="0" i="0" dirty="0" err="1">
                <a:solidFill>
                  <a:srgbClr val="000000"/>
                </a:solidFill>
                <a:effectLst/>
                <a:latin typeface="Helvetica Neue"/>
              </a:rPr>
              <a:t>predincting</a:t>
            </a:r>
            <a:r>
              <a:rPr lang="en-US" b="0" i="0" dirty="0">
                <a:solidFill>
                  <a:srgbClr val="000000"/>
                </a:solidFill>
                <a:effectLst/>
                <a:latin typeface="Helvetica Neue"/>
              </a:rPr>
              <a:t> when a people is not having a stroke, which is obviously what </a:t>
            </a:r>
            <a:r>
              <a:rPr lang="en-US" dirty="0" err="1">
                <a:solidFill>
                  <a:srgbClr val="000000"/>
                </a:solidFill>
                <a:latin typeface="Helvetica Neue"/>
              </a:rPr>
              <a:t>i</a:t>
            </a:r>
            <a:r>
              <a:rPr lang="en-US" b="0" i="0" dirty="0">
                <a:solidFill>
                  <a:srgbClr val="000000"/>
                </a:solidFill>
                <a:effectLst/>
                <a:latin typeface="Helvetica Neue"/>
              </a:rPr>
              <a:t> don't need.</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The poor result in class 1 of the target is expected because of the imbalanced dataset as well as the limited correlation among the variables.</a:t>
            </a:r>
          </a:p>
        </p:txBody>
      </p:sp>
      <p:pic>
        <p:nvPicPr>
          <p:cNvPr id="6" name="Picture 5">
            <a:extLst>
              <a:ext uri="{FF2B5EF4-FFF2-40B4-BE49-F238E27FC236}">
                <a16:creationId xmlns:a16="http://schemas.microsoft.com/office/drawing/2014/main" id="{26F0F412-FE36-43BF-AD40-6FD1CA782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001" y="203200"/>
            <a:ext cx="3886200" cy="3847338"/>
          </a:xfrm>
          <a:prstGeom prst="rect">
            <a:avLst/>
          </a:prstGeom>
        </p:spPr>
      </p:pic>
    </p:spTree>
    <p:extLst>
      <p:ext uri="{BB962C8B-B14F-4D97-AF65-F5344CB8AC3E}">
        <p14:creationId xmlns:p14="http://schemas.microsoft.com/office/powerpoint/2010/main" val="2695823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3F77-8A6F-4028-80A5-BB39C73F4716}"/>
              </a:ext>
            </a:extLst>
          </p:cNvPr>
          <p:cNvSpPr>
            <a:spLocks noGrp="1"/>
          </p:cNvSpPr>
          <p:nvPr>
            <p:ph type="title"/>
          </p:nvPr>
        </p:nvSpPr>
        <p:spPr/>
        <p:txBody>
          <a:bodyPr/>
          <a:lstStyle/>
          <a:p>
            <a:pPr algn="ctr"/>
            <a:r>
              <a:rPr lang="en-SG" sz="6000" b="1" dirty="0">
                <a:solidFill>
                  <a:schemeClr val="accent1">
                    <a:lumMod val="75000"/>
                  </a:schemeClr>
                </a:solidFill>
              </a:rPr>
              <a:t>Dataset</a:t>
            </a:r>
            <a:r>
              <a:rPr lang="en-SG" b="1" dirty="0">
                <a:solidFill>
                  <a:schemeClr val="accent1">
                    <a:lumMod val="75000"/>
                  </a:schemeClr>
                </a:solidFill>
              </a:rPr>
              <a:t> </a:t>
            </a:r>
          </a:p>
        </p:txBody>
      </p:sp>
      <mc:AlternateContent xmlns:mc="http://schemas.openxmlformats.org/markup-compatibility/2006">
        <mc:Choice xmlns:am3d="http://schemas.microsoft.com/office/drawing/2017/model3d" Requires="am3d">
          <p:graphicFrame>
            <p:nvGraphicFramePr>
              <p:cNvPr id="4" name="Content Placeholder 3" descr="Topiary 4">
                <a:extLst>
                  <a:ext uri="{FF2B5EF4-FFF2-40B4-BE49-F238E27FC236}">
                    <a16:creationId xmlns:a16="http://schemas.microsoft.com/office/drawing/2014/main" id="{0DD407F3-2E7A-4DC3-A169-8625EB27FB02}"/>
                  </a:ext>
                </a:extLst>
              </p:cNvPr>
              <p:cNvGraphicFramePr>
                <a:graphicFrameLocks noGrp="1" noChangeAspect="1"/>
              </p:cNvGraphicFramePr>
              <p:nvPr>
                <p:ph idx="1"/>
                <p:extLst>
                  <p:ext uri="{D42A27DB-BD31-4B8C-83A1-F6EECF244321}">
                    <p14:modId xmlns:p14="http://schemas.microsoft.com/office/powerpoint/2010/main" val="2542082754"/>
                  </p:ext>
                </p:extLst>
              </p:nvPr>
            </p:nvGraphicFramePr>
            <p:xfrm>
              <a:off x="202754" y="97340"/>
              <a:ext cx="3284927" cy="3608659"/>
            </p:xfrm>
            <a:graphic>
              <a:graphicData uri="http://schemas.microsoft.com/office/drawing/2017/model3d">
                <am3d:model3d r:embed="rId2">
                  <am3d:spPr>
                    <a:xfrm>
                      <a:off x="0" y="0"/>
                      <a:ext cx="3284927" cy="3608659"/>
                    </a:xfrm>
                    <a:prstGeom prst="rect">
                      <a:avLst/>
                    </a:prstGeom>
                  </am3d:spPr>
                  <am3d:camera>
                    <am3d:pos x="0" y="0" z="79491989"/>
                    <am3d:up dx="0" dy="36000000" dz="0"/>
                    <am3d:lookAt x="0" y="0" z="0"/>
                    <am3d:perspective fov="2700000"/>
                  </am3d:camera>
                  <am3d:trans>
                    <am3d:meterPerModelUnit n="1387588" d="1000000"/>
                    <am3d:preTrans dx="0" dy="-16919866" dz="0"/>
                    <am3d:scale>
                      <am3d:sx n="1000000" d="1000000"/>
                      <am3d:sy n="1000000" d="1000000"/>
                      <am3d:sz n="1000000" d="1000000"/>
                    </am3d:scale>
                    <am3d:rot ax="7940774" ay="-2646063" az="-8558131"/>
                    <am3d:postTrans dx="0" dy="0" dz="0"/>
                  </am3d:trans>
                  <am3d:raster rName="Office3DRenderer" rVer="16.0.8326">
                    <am3d:blip r:embed="rId3"/>
                  </am3d:raster>
                  <am3d:objViewport viewportSz="43513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Topiary 4">
                <a:extLst>
                  <a:ext uri="{FF2B5EF4-FFF2-40B4-BE49-F238E27FC236}">
                    <a16:creationId xmlns:a16="http://schemas.microsoft.com/office/drawing/2014/main" id="{0DD407F3-2E7A-4DC3-A169-8625EB27FB02}"/>
                  </a:ext>
                </a:extLst>
              </p:cNvPr>
              <p:cNvPicPr>
                <a:picLocks noGrp="1" noRot="1" noChangeAspect="1" noMove="1" noResize="1" noEditPoints="1" noAdjustHandles="1" noChangeArrowheads="1" noChangeShapeType="1" noCrop="1"/>
              </p:cNvPicPr>
              <p:nvPr/>
            </p:nvPicPr>
            <p:blipFill>
              <a:blip r:embed="rId3"/>
              <a:stretch>
                <a:fillRect/>
              </a:stretch>
            </p:blipFill>
            <p:spPr>
              <a:xfrm>
                <a:off x="202754" y="97340"/>
                <a:ext cx="3284927" cy="3608659"/>
              </a:xfrm>
              <a:prstGeom prst="rect">
                <a:avLst/>
              </a:prstGeom>
            </p:spPr>
          </p:pic>
        </mc:Fallback>
      </mc:AlternateContent>
      <p:sp>
        <p:nvSpPr>
          <p:cNvPr id="5" name="TextBox 4">
            <a:extLst>
              <a:ext uri="{FF2B5EF4-FFF2-40B4-BE49-F238E27FC236}">
                <a16:creationId xmlns:a16="http://schemas.microsoft.com/office/drawing/2014/main" id="{284A7578-71B8-49E3-9C91-2A5D34DC07F6}"/>
              </a:ext>
            </a:extLst>
          </p:cNvPr>
          <p:cNvSpPr txBox="1"/>
          <p:nvPr/>
        </p:nvSpPr>
        <p:spPr>
          <a:xfrm>
            <a:off x="3938733" y="1958473"/>
            <a:ext cx="5951349" cy="3416320"/>
          </a:xfrm>
          <a:prstGeom prst="rect">
            <a:avLst/>
          </a:prstGeom>
          <a:noFill/>
        </p:spPr>
        <p:txBody>
          <a:bodyPr wrap="square" rtlCol="0">
            <a:spAutoFit/>
          </a:bodyPr>
          <a:lstStyle/>
          <a:p>
            <a:pPr marL="285750" indent="-285750">
              <a:buFont typeface="Arial" panose="020B0604020202020204" pitchFamily="34" charset="0"/>
              <a:buChar char="•"/>
            </a:pPr>
            <a:r>
              <a:rPr lang="en-SG" dirty="0">
                <a:latin typeface="Inter"/>
              </a:rPr>
              <a:t>Choice of my Data set will be on </a:t>
            </a:r>
            <a:r>
              <a:rPr lang="en-SG" dirty="0" err="1">
                <a:latin typeface="Inter"/>
              </a:rPr>
              <a:t>kaggle</a:t>
            </a:r>
            <a:r>
              <a:rPr lang="en-SG" dirty="0">
                <a:latin typeface="Inter"/>
              </a:rPr>
              <a:t> under healthcare-dataset-stroke-data </a:t>
            </a:r>
          </a:p>
          <a:p>
            <a:r>
              <a:rPr lang="en-SG" dirty="0">
                <a:latin typeface="Inter"/>
              </a:rPr>
              <a:t>(</a:t>
            </a:r>
            <a:r>
              <a:rPr lang="en-US" dirty="0">
                <a:hlinkClick r:id="rId4"/>
              </a:rPr>
              <a:t>WHO | Stroke: a global response is needed</a:t>
            </a:r>
            <a:r>
              <a:rPr lang="en-US" dirty="0"/>
              <a:t> )</a:t>
            </a:r>
            <a:endParaRPr lang="en-SG" dirty="0">
              <a:latin typeface="Inter"/>
            </a:endParaRPr>
          </a:p>
          <a:p>
            <a:endParaRPr lang="en-SG" dirty="0">
              <a:latin typeface="Inter"/>
            </a:endParaRPr>
          </a:p>
          <a:p>
            <a:pPr marL="285750" indent="-285750">
              <a:buFont typeface="Arial" panose="020B0604020202020204" pitchFamily="34" charset="0"/>
              <a:buChar char="•"/>
            </a:pPr>
            <a:r>
              <a:rPr lang="en-SG" dirty="0">
                <a:latin typeface="Inter"/>
              </a:rPr>
              <a:t>Base on my selection, I will be choosing this data set. </a:t>
            </a:r>
            <a:r>
              <a:rPr lang="en-US" b="0" i="0" dirty="0">
                <a:effectLst/>
                <a:latin typeface="Inter"/>
              </a:rPr>
              <a:t>According to the World Health Organization (WHO) stroke is the 2nd leading cause of death globally, responsible for approximately 11% of total deaths.</a:t>
            </a:r>
            <a:br>
              <a:rPr lang="en-US" dirty="0"/>
            </a:br>
            <a:r>
              <a:rPr lang="en-US" b="0" i="0" dirty="0">
                <a:effectLst/>
                <a:latin typeface="Inter"/>
              </a:rPr>
              <a:t>This dataset is used to predict whether a patient is likely to get stroke based on the input parameters like gender, age, various diseases, and smoking status. Each row in the data provides </a:t>
            </a:r>
            <a:r>
              <a:rPr lang="en-US" b="0" i="0" dirty="0" err="1">
                <a:effectLst/>
                <a:latin typeface="Inter"/>
              </a:rPr>
              <a:t>relavant</a:t>
            </a:r>
            <a:r>
              <a:rPr lang="en-US" b="0" i="0" dirty="0">
                <a:effectLst/>
                <a:latin typeface="Inter"/>
              </a:rPr>
              <a:t> information about the patient.</a:t>
            </a:r>
            <a:endParaRPr lang="en-SG" dirty="0"/>
          </a:p>
        </p:txBody>
      </p:sp>
      <mc:AlternateContent xmlns:mc="http://schemas.openxmlformats.org/markup-compatibility/2006">
        <mc:Choice xmlns:am3d="http://schemas.microsoft.com/office/drawing/2017/model3d" Requires="am3d">
          <p:graphicFrame>
            <p:nvGraphicFramePr>
              <p:cNvPr id="3" name="3D Model 2" descr="File folder with contents">
                <a:extLst>
                  <a:ext uri="{FF2B5EF4-FFF2-40B4-BE49-F238E27FC236}">
                    <a16:creationId xmlns:a16="http://schemas.microsoft.com/office/drawing/2014/main" id="{EDA88992-FD85-4EBD-9E2B-B15EFE9B4C66}"/>
                  </a:ext>
                </a:extLst>
              </p:cNvPr>
              <p:cNvGraphicFramePr>
                <a:graphicFrameLocks noChangeAspect="1"/>
              </p:cNvGraphicFramePr>
              <p:nvPr>
                <p:extLst>
                  <p:ext uri="{D42A27DB-BD31-4B8C-83A1-F6EECF244321}">
                    <p14:modId xmlns:p14="http://schemas.microsoft.com/office/powerpoint/2010/main" val="978031553"/>
                  </p:ext>
                </p:extLst>
              </p:nvPr>
            </p:nvGraphicFramePr>
            <p:xfrm>
              <a:off x="9410836" y="3705999"/>
              <a:ext cx="2936134" cy="3087378"/>
            </p:xfrm>
            <a:graphic>
              <a:graphicData uri="http://schemas.microsoft.com/office/drawing/2017/model3d">
                <am3d:model3d r:embed="rId5">
                  <am3d:spPr>
                    <a:xfrm>
                      <a:off x="0" y="0"/>
                      <a:ext cx="2936134" cy="3087378"/>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3770574" ay="1669172" az="2537642"/>
                    <am3d:postTrans dx="0" dy="0" dz="0"/>
                  </am3d:trans>
                  <am3d:raster rName="Office3DRenderer" rVer="16.0.8326">
                    <am3d:blip r:embed="rId6"/>
                  </am3d:raster>
                  <am3d:objViewport viewportSz="35062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File folder with contents">
                <a:extLst>
                  <a:ext uri="{FF2B5EF4-FFF2-40B4-BE49-F238E27FC236}">
                    <a16:creationId xmlns:a16="http://schemas.microsoft.com/office/drawing/2014/main" id="{EDA88992-FD85-4EBD-9E2B-B15EFE9B4C66}"/>
                  </a:ext>
                </a:extLst>
              </p:cNvPr>
              <p:cNvPicPr>
                <a:picLocks noGrp="1" noRot="1" noChangeAspect="1" noMove="1" noResize="1" noEditPoints="1" noAdjustHandles="1" noChangeArrowheads="1" noChangeShapeType="1" noCrop="1"/>
              </p:cNvPicPr>
              <p:nvPr/>
            </p:nvPicPr>
            <p:blipFill>
              <a:blip r:embed="rId6"/>
              <a:stretch>
                <a:fillRect/>
              </a:stretch>
            </p:blipFill>
            <p:spPr>
              <a:xfrm>
                <a:off x="9410836" y="3705999"/>
                <a:ext cx="2936134" cy="3087378"/>
              </a:xfrm>
              <a:prstGeom prst="rect">
                <a:avLst/>
              </a:prstGeom>
            </p:spPr>
          </p:pic>
        </mc:Fallback>
      </mc:AlternateContent>
    </p:spTree>
    <p:extLst>
      <p:ext uri="{BB962C8B-B14F-4D97-AF65-F5344CB8AC3E}">
        <p14:creationId xmlns:p14="http://schemas.microsoft.com/office/powerpoint/2010/main" val="3170156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CC7FFAB-1EA3-489A-8033-20E0E890D5FB}"/>
              </a:ext>
            </a:extLst>
          </p:cNvPr>
          <p:cNvSpPr txBox="1"/>
          <p:nvPr/>
        </p:nvSpPr>
        <p:spPr>
          <a:xfrm>
            <a:off x="133984" y="2435276"/>
            <a:ext cx="11775891" cy="923330"/>
          </a:xfrm>
          <a:prstGeom prst="rect">
            <a:avLst/>
          </a:prstGeom>
          <a:noFill/>
        </p:spPr>
        <p:txBody>
          <a:bodyPr wrap="square">
            <a:spAutoFit/>
          </a:bodyPr>
          <a:lstStyle/>
          <a:p>
            <a:r>
              <a:rPr lang="en-US" b="0" i="0" dirty="0">
                <a:solidFill>
                  <a:srgbClr val="000000"/>
                </a:solidFill>
                <a:effectLst/>
                <a:latin typeface="Helvetica Neue"/>
              </a:rPr>
              <a:t>In </a:t>
            </a:r>
            <a:r>
              <a:rPr lang="en-US" b="1" i="0" dirty="0">
                <a:solidFill>
                  <a:srgbClr val="000000"/>
                </a:solidFill>
                <a:effectLst/>
                <a:latin typeface="Helvetica Neue"/>
              </a:rPr>
              <a:t>Random Search</a:t>
            </a:r>
            <a:r>
              <a:rPr lang="en-US" b="0" i="0" dirty="0">
                <a:solidFill>
                  <a:srgbClr val="000000"/>
                </a:solidFill>
                <a:effectLst/>
                <a:latin typeface="Helvetica Neue"/>
              </a:rPr>
              <a:t>, we create a grid of hyperparameters and train/test our model on just some random combination of these hyperparameters. In this example, I additionally decided to perform Cross-Validation on the training set.</a:t>
            </a:r>
            <a:endParaRPr lang="en-SG" dirty="0"/>
          </a:p>
        </p:txBody>
      </p:sp>
      <p:pic>
        <p:nvPicPr>
          <p:cNvPr id="8" name="Picture 7">
            <a:extLst>
              <a:ext uri="{FF2B5EF4-FFF2-40B4-BE49-F238E27FC236}">
                <a16:creationId xmlns:a16="http://schemas.microsoft.com/office/drawing/2014/main" id="{2448EDC2-79CF-4AC8-BEBC-0D7497B862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660" y="101599"/>
            <a:ext cx="4292600" cy="2216150"/>
          </a:xfrm>
          <a:prstGeom prst="rect">
            <a:avLst/>
          </a:prstGeom>
        </p:spPr>
      </p:pic>
      <p:pic>
        <p:nvPicPr>
          <p:cNvPr id="12" name="Picture 11">
            <a:extLst>
              <a:ext uri="{FF2B5EF4-FFF2-40B4-BE49-F238E27FC236}">
                <a16:creationId xmlns:a16="http://schemas.microsoft.com/office/drawing/2014/main" id="{A4707687-9D38-4B77-BEBF-E8EC74606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84" y="101599"/>
            <a:ext cx="4529455" cy="2333677"/>
          </a:xfrm>
          <a:prstGeom prst="rect">
            <a:avLst/>
          </a:prstGeom>
        </p:spPr>
      </p:pic>
      <p:pic>
        <p:nvPicPr>
          <p:cNvPr id="15" name="Picture 14">
            <a:extLst>
              <a:ext uri="{FF2B5EF4-FFF2-40B4-BE49-F238E27FC236}">
                <a16:creationId xmlns:a16="http://schemas.microsoft.com/office/drawing/2014/main" id="{B431D97E-1E7D-494E-B294-7278868C430D}"/>
              </a:ext>
            </a:extLst>
          </p:cNvPr>
          <p:cNvPicPr>
            <a:picLocks noChangeAspect="1"/>
          </p:cNvPicPr>
          <p:nvPr/>
        </p:nvPicPr>
        <p:blipFill>
          <a:blip r:embed="rId4"/>
          <a:stretch>
            <a:fillRect/>
          </a:stretch>
        </p:blipFill>
        <p:spPr>
          <a:xfrm>
            <a:off x="282124" y="3746346"/>
            <a:ext cx="3798385" cy="3010055"/>
          </a:xfrm>
          <a:prstGeom prst="rect">
            <a:avLst/>
          </a:prstGeom>
        </p:spPr>
      </p:pic>
      <p:graphicFrame>
        <p:nvGraphicFramePr>
          <p:cNvPr id="16" name="Table 16">
            <a:extLst>
              <a:ext uri="{FF2B5EF4-FFF2-40B4-BE49-F238E27FC236}">
                <a16:creationId xmlns:a16="http://schemas.microsoft.com/office/drawing/2014/main" id="{5DC540F4-3B7F-409C-95D4-5813D3CACD49}"/>
              </a:ext>
            </a:extLst>
          </p:cNvPr>
          <p:cNvGraphicFramePr>
            <a:graphicFrameLocks noGrp="1"/>
          </p:cNvGraphicFramePr>
          <p:nvPr>
            <p:extLst>
              <p:ext uri="{D42A27DB-BD31-4B8C-83A1-F6EECF244321}">
                <p14:modId xmlns:p14="http://schemas.microsoft.com/office/powerpoint/2010/main" val="2687110376"/>
              </p:ext>
            </p:extLst>
          </p:nvPr>
        </p:nvGraphicFramePr>
        <p:xfrm>
          <a:off x="133984" y="3313975"/>
          <a:ext cx="12058020" cy="370840"/>
        </p:xfrm>
        <a:graphic>
          <a:graphicData uri="http://schemas.openxmlformats.org/drawingml/2006/table">
            <a:tbl>
              <a:tblPr firstRow="1" bandRow="1">
                <a:tableStyleId>{5C22544A-7EE6-4342-B048-85BDC9FD1C3A}</a:tableStyleId>
              </a:tblPr>
              <a:tblGrid>
                <a:gridCol w="1205802">
                  <a:extLst>
                    <a:ext uri="{9D8B030D-6E8A-4147-A177-3AD203B41FA5}">
                      <a16:colId xmlns:a16="http://schemas.microsoft.com/office/drawing/2014/main" val="4149551416"/>
                    </a:ext>
                  </a:extLst>
                </a:gridCol>
                <a:gridCol w="1205802">
                  <a:extLst>
                    <a:ext uri="{9D8B030D-6E8A-4147-A177-3AD203B41FA5}">
                      <a16:colId xmlns:a16="http://schemas.microsoft.com/office/drawing/2014/main" val="3757626774"/>
                    </a:ext>
                  </a:extLst>
                </a:gridCol>
                <a:gridCol w="1205802">
                  <a:extLst>
                    <a:ext uri="{9D8B030D-6E8A-4147-A177-3AD203B41FA5}">
                      <a16:colId xmlns:a16="http://schemas.microsoft.com/office/drawing/2014/main" val="2762250654"/>
                    </a:ext>
                  </a:extLst>
                </a:gridCol>
                <a:gridCol w="1205802">
                  <a:extLst>
                    <a:ext uri="{9D8B030D-6E8A-4147-A177-3AD203B41FA5}">
                      <a16:colId xmlns:a16="http://schemas.microsoft.com/office/drawing/2014/main" val="849527661"/>
                    </a:ext>
                  </a:extLst>
                </a:gridCol>
                <a:gridCol w="1205802">
                  <a:extLst>
                    <a:ext uri="{9D8B030D-6E8A-4147-A177-3AD203B41FA5}">
                      <a16:colId xmlns:a16="http://schemas.microsoft.com/office/drawing/2014/main" val="800391339"/>
                    </a:ext>
                  </a:extLst>
                </a:gridCol>
                <a:gridCol w="1205802">
                  <a:extLst>
                    <a:ext uri="{9D8B030D-6E8A-4147-A177-3AD203B41FA5}">
                      <a16:colId xmlns:a16="http://schemas.microsoft.com/office/drawing/2014/main" val="747920188"/>
                    </a:ext>
                  </a:extLst>
                </a:gridCol>
                <a:gridCol w="1205802">
                  <a:extLst>
                    <a:ext uri="{9D8B030D-6E8A-4147-A177-3AD203B41FA5}">
                      <a16:colId xmlns:a16="http://schemas.microsoft.com/office/drawing/2014/main" val="307569135"/>
                    </a:ext>
                  </a:extLst>
                </a:gridCol>
                <a:gridCol w="1205802">
                  <a:extLst>
                    <a:ext uri="{9D8B030D-6E8A-4147-A177-3AD203B41FA5}">
                      <a16:colId xmlns:a16="http://schemas.microsoft.com/office/drawing/2014/main" val="3315182806"/>
                    </a:ext>
                  </a:extLst>
                </a:gridCol>
                <a:gridCol w="1205802">
                  <a:extLst>
                    <a:ext uri="{9D8B030D-6E8A-4147-A177-3AD203B41FA5}">
                      <a16:colId xmlns:a16="http://schemas.microsoft.com/office/drawing/2014/main" val="3632546330"/>
                    </a:ext>
                  </a:extLst>
                </a:gridCol>
                <a:gridCol w="1205802">
                  <a:extLst>
                    <a:ext uri="{9D8B030D-6E8A-4147-A177-3AD203B41FA5}">
                      <a16:colId xmlns:a16="http://schemas.microsoft.com/office/drawing/2014/main" val="2501649039"/>
                    </a:ext>
                  </a:extLst>
                </a:gridCol>
              </a:tblGrid>
              <a:tr h="370840">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a:p>
                  </a:txBody>
                  <a:tcPr/>
                </a:tc>
                <a:tc>
                  <a:txBody>
                    <a:bodyPr/>
                    <a:lstStyle/>
                    <a:p>
                      <a:endParaRPr lang="en-SG" dirty="0"/>
                    </a:p>
                  </a:txBody>
                  <a:tcPr/>
                </a:tc>
                <a:extLst>
                  <a:ext uri="{0D108BD9-81ED-4DB2-BD59-A6C34878D82A}">
                    <a16:rowId xmlns:a16="http://schemas.microsoft.com/office/drawing/2014/main" val="1585625511"/>
                  </a:ext>
                </a:extLst>
              </a:tr>
            </a:tbl>
          </a:graphicData>
        </a:graphic>
      </p:graphicFrame>
      <p:sp>
        <p:nvSpPr>
          <p:cNvPr id="17" name="TextBox 16">
            <a:extLst>
              <a:ext uri="{FF2B5EF4-FFF2-40B4-BE49-F238E27FC236}">
                <a16:creationId xmlns:a16="http://schemas.microsoft.com/office/drawing/2014/main" id="{A8BED82D-9BAC-4606-87D1-F3E090D7BD85}"/>
              </a:ext>
            </a:extLst>
          </p:cNvPr>
          <p:cNvSpPr txBox="1"/>
          <p:nvPr/>
        </p:nvSpPr>
        <p:spPr>
          <a:xfrm>
            <a:off x="4316915" y="3746346"/>
            <a:ext cx="7875085" cy="2031325"/>
          </a:xfrm>
          <a:prstGeom prst="rect">
            <a:avLst/>
          </a:prstGeom>
          <a:noFill/>
        </p:spPr>
        <p:txBody>
          <a:bodyPr wrap="square" rtlCol="0">
            <a:spAutoFit/>
          </a:bodyPr>
          <a:lstStyle/>
          <a:p>
            <a:pPr algn="l"/>
            <a:r>
              <a:rPr lang="en-US" b="0" i="0" dirty="0">
                <a:solidFill>
                  <a:srgbClr val="000000"/>
                </a:solidFill>
                <a:effectLst/>
                <a:latin typeface="Helvetica Neue"/>
              </a:rPr>
              <a:t>In </a:t>
            </a:r>
            <a:r>
              <a:rPr lang="en-US" b="1" i="0" dirty="0">
                <a:solidFill>
                  <a:srgbClr val="000000"/>
                </a:solidFill>
                <a:effectLst/>
                <a:latin typeface="Helvetica Neue"/>
              </a:rPr>
              <a:t>Grid Search</a:t>
            </a:r>
            <a:r>
              <a:rPr lang="en-US" b="0" i="0" dirty="0">
                <a:solidFill>
                  <a:srgbClr val="000000"/>
                </a:solidFill>
                <a:effectLst/>
                <a:latin typeface="Helvetica Neue"/>
              </a:rPr>
              <a:t>, we set up a grid of hyperparameters and train/test our model on each of the possible combinations. In order to choose the parameters to use in Grid Search, we can now look at which parameters worked best with Random Search and form a grid based on them to see if we can find a better combination.</a:t>
            </a:r>
          </a:p>
          <a:p>
            <a:pPr algn="l"/>
            <a:r>
              <a:rPr lang="en-US" b="0" i="0" dirty="0">
                <a:solidFill>
                  <a:srgbClr val="000000"/>
                </a:solidFill>
                <a:effectLst/>
                <a:latin typeface="Helvetica Neue"/>
              </a:rPr>
              <a:t>.</a:t>
            </a:r>
          </a:p>
          <a:p>
            <a:endParaRPr lang="en-SG" dirty="0"/>
          </a:p>
        </p:txBody>
      </p:sp>
    </p:spTree>
    <p:extLst>
      <p:ext uri="{BB962C8B-B14F-4D97-AF65-F5344CB8AC3E}">
        <p14:creationId xmlns:p14="http://schemas.microsoft.com/office/powerpoint/2010/main" val="38051310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CC7FFAB-1EA3-489A-8033-20E0E890D5FB}"/>
              </a:ext>
            </a:extLst>
          </p:cNvPr>
          <p:cNvSpPr txBox="1"/>
          <p:nvPr/>
        </p:nvSpPr>
        <p:spPr>
          <a:xfrm>
            <a:off x="154822" y="802640"/>
            <a:ext cx="6269354" cy="3970318"/>
          </a:xfrm>
          <a:prstGeom prst="rect">
            <a:avLst/>
          </a:prstGeom>
          <a:noFill/>
        </p:spPr>
        <p:txBody>
          <a:bodyPr wrap="square">
            <a:spAutoFit/>
          </a:bodyPr>
          <a:lstStyle/>
          <a:p>
            <a:pPr algn="l"/>
            <a:r>
              <a:rPr lang="en-US" dirty="0" err="1">
                <a:solidFill>
                  <a:srgbClr val="000000"/>
                </a:solidFill>
                <a:latin typeface="Helvetica Neue"/>
              </a:rPr>
              <a:t>i</a:t>
            </a:r>
            <a:r>
              <a:rPr lang="en-US" b="0" i="0" dirty="0">
                <a:solidFill>
                  <a:srgbClr val="000000"/>
                </a:solidFill>
                <a:effectLst/>
                <a:latin typeface="Helvetica Neue"/>
              </a:rPr>
              <a:t> create a population of N Machine Learning models with some predefined Hyperparameters, then calculate the accuracy of each model and decide to keep just half of the models (the ones that perform best).now </a:t>
            </a:r>
            <a:r>
              <a:rPr lang="en-US" b="0" i="0" dirty="0" err="1">
                <a:solidFill>
                  <a:srgbClr val="000000"/>
                </a:solidFill>
                <a:effectLst/>
                <a:latin typeface="Helvetica Neue"/>
              </a:rPr>
              <a:t>i</a:t>
            </a:r>
            <a:r>
              <a:rPr lang="en-US" b="0" i="0" dirty="0">
                <a:solidFill>
                  <a:srgbClr val="000000"/>
                </a:solidFill>
                <a:effectLst/>
                <a:latin typeface="Helvetica Neue"/>
              </a:rPr>
              <a:t> generate some </a:t>
            </a:r>
            <a:r>
              <a:rPr lang="en-US" b="0" i="0" dirty="0" err="1">
                <a:solidFill>
                  <a:srgbClr val="000000"/>
                </a:solidFill>
                <a:effectLst/>
                <a:latin typeface="Helvetica Neue"/>
              </a:rPr>
              <a:t>offsprings</a:t>
            </a:r>
            <a:r>
              <a:rPr lang="en-US" b="0" i="0" dirty="0">
                <a:solidFill>
                  <a:srgbClr val="000000"/>
                </a:solidFill>
                <a:effectLst/>
                <a:latin typeface="Helvetica Neue"/>
              </a:rPr>
              <a:t> having similar Hyperparameters to the ones of the best models so that to get again a population of N models. At this point, we can again calculate the accuracy of each model and repeat the cycle for a defined number of generations. In this way, just the best models will survive at the end of the process.</a:t>
            </a:r>
          </a:p>
          <a:p>
            <a:pPr algn="l"/>
            <a:r>
              <a:rPr lang="en-US" b="0" i="0" dirty="0">
                <a:solidFill>
                  <a:srgbClr val="000000"/>
                </a:solidFill>
                <a:effectLst/>
                <a:latin typeface="Helvetica Neue"/>
              </a:rPr>
              <a:t>In order to implement Genetic Algorithms in Python, I can use the TPOT Auto Machine Learning library. TPOT is built on the scikit-learn library and it can be used for either regression or classification tasks.</a:t>
            </a:r>
          </a:p>
        </p:txBody>
      </p:sp>
      <p:sp>
        <p:nvSpPr>
          <p:cNvPr id="3" name="Title 2">
            <a:extLst>
              <a:ext uri="{FF2B5EF4-FFF2-40B4-BE49-F238E27FC236}">
                <a16:creationId xmlns:a16="http://schemas.microsoft.com/office/drawing/2014/main" id="{87832702-A9A2-47A3-ADDD-10BFECAE085C}"/>
              </a:ext>
            </a:extLst>
          </p:cNvPr>
          <p:cNvSpPr>
            <a:spLocks noGrp="1"/>
          </p:cNvSpPr>
          <p:nvPr>
            <p:ph type="title"/>
          </p:nvPr>
        </p:nvSpPr>
        <p:spPr>
          <a:xfrm>
            <a:off x="568508" y="91440"/>
            <a:ext cx="12290241" cy="564514"/>
          </a:xfrm>
        </p:spPr>
        <p:txBody>
          <a:bodyPr/>
          <a:lstStyle/>
          <a:p>
            <a:r>
              <a:rPr lang="en-US" dirty="0"/>
              <a:t>AUTOMATED HYPER-PARAMETER TUNING</a:t>
            </a:r>
            <a:endParaRPr lang="en-SG" dirty="0"/>
          </a:p>
        </p:txBody>
      </p:sp>
      <p:pic>
        <p:nvPicPr>
          <p:cNvPr id="8" name="Picture 7">
            <a:extLst>
              <a:ext uri="{FF2B5EF4-FFF2-40B4-BE49-F238E27FC236}">
                <a16:creationId xmlns:a16="http://schemas.microsoft.com/office/drawing/2014/main" id="{19C95023-8DA8-4F0A-9CFF-6CBEC0987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4176" y="674519"/>
            <a:ext cx="5767824" cy="4226560"/>
          </a:xfrm>
          <a:prstGeom prst="rect">
            <a:avLst/>
          </a:prstGeom>
        </p:spPr>
      </p:pic>
      <p:pic>
        <p:nvPicPr>
          <p:cNvPr id="12" name="Picture 11">
            <a:extLst>
              <a:ext uri="{FF2B5EF4-FFF2-40B4-BE49-F238E27FC236}">
                <a16:creationId xmlns:a16="http://schemas.microsoft.com/office/drawing/2014/main" id="{2BB6331A-3ED0-42EF-8DD6-28E592EE3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674" y="4841537"/>
            <a:ext cx="6577177" cy="1341943"/>
          </a:xfrm>
          <a:prstGeom prst="rect">
            <a:avLst/>
          </a:prstGeom>
        </p:spPr>
      </p:pic>
      <p:sp>
        <p:nvSpPr>
          <p:cNvPr id="13" name="TextBox 12">
            <a:extLst>
              <a:ext uri="{FF2B5EF4-FFF2-40B4-BE49-F238E27FC236}">
                <a16:creationId xmlns:a16="http://schemas.microsoft.com/office/drawing/2014/main" id="{F9F61884-F982-4733-A4BC-DD9F7EDD2778}"/>
              </a:ext>
            </a:extLst>
          </p:cNvPr>
          <p:cNvSpPr txBox="1"/>
          <p:nvPr/>
        </p:nvSpPr>
        <p:spPr>
          <a:xfrm>
            <a:off x="7075170" y="5074920"/>
            <a:ext cx="4674870" cy="1754326"/>
          </a:xfrm>
          <a:prstGeom prst="rect">
            <a:avLst/>
          </a:prstGeom>
          <a:noFill/>
        </p:spPr>
        <p:txBody>
          <a:bodyPr wrap="square" rtlCol="0">
            <a:spAutoFit/>
          </a:bodyPr>
          <a:lstStyle/>
          <a:p>
            <a:pPr algn="l"/>
            <a:r>
              <a:rPr lang="en-US" b="0" i="0" dirty="0">
                <a:solidFill>
                  <a:srgbClr val="000000"/>
                </a:solidFill>
                <a:effectLst/>
                <a:latin typeface="Helvetica Neue"/>
              </a:rPr>
              <a:t>The report and the best parameters are identified above using Genetic Algorithms.</a:t>
            </a:r>
          </a:p>
          <a:p>
            <a:pPr algn="l"/>
            <a:r>
              <a:rPr lang="en-US" b="0" i="0" dirty="0">
                <a:solidFill>
                  <a:srgbClr val="000000"/>
                </a:solidFill>
                <a:effectLst/>
                <a:latin typeface="Helvetica Neue"/>
              </a:rPr>
              <a:t>The overall accuracy of our Random Forest Genetic Algorithm optimized model is shown below.</a:t>
            </a:r>
          </a:p>
          <a:p>
            <a:endParaRPr lang="en-SG" dirty="0"/>
          </a:p>
        </p:txBody>
      </p:sp>
    </p:spTree>
    <p:extLst>
      <p:ext uri="{BB962C8B-B14F-4D97-AF65-F5344CB8AC3E}">
        <p14:creationId xmlns:p14="http://schemas.microsoft.com/office/powerpoint/2010/main" val="3962587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CC7FFAB-1EA3-489A-8033-20E0E890D5FB}"/>
              </a:ext>
            </a:extLst>
          </p:cNvPr>
          <p:cNvSpPr txBox="1"/>
          <p:nvPr/>
        </p:nvSpPr>
        <p:spPr>
          <a:xfrm>
            <a:off x="99878" y="4145725"/>
            <a:ext cx="11135811" cy="2585323"/>
          </a:xfrm>
          <a:prstGeom prst="rect">
            <a:avLst/>
          </a:prstGeom>
          <a:noFill/>
        </p:spPr>
        <p:txBody>
          <a:bodyPr wrap="square">
            <a:spAutoFit/>
          </a:bodyPr>
          <a:lstStyle/>
          <a:p>
            <a:pPr algn="l"/>
            <a:r>
              <a:rPr lang="en-US" b="0" i="0" dirty="0" err="1">
                <a:solidFill>
                  <a:srgbClr val="000000"/>
                </a:solidFill>
                <a:effectLst/>
                <a:latin typeface="Helvetica Neue"/>
              </a:rPr>
              <a:t>i</a:t>
            </a:r>
            <a:r>
              <a:rPr lang="en-US" b="0" i="0" dirty="0">
                <a:solidFill>
                  <a:srgbClr val="000000"/>
                </a:solidFill>
                <a:effectLst/>
                <a:latin typeface="Helvetica Neue"/>
              </a:rPr>
              <a:t> choose some model hyperparameters based on my judgment/</a:t>
            </a:r>
            <a:r>
              <a:rPr lang="en-US" b="0" i="0" dirty="0" err="1">
                <a:solidFill>
                  <a:srgbClr val="000000"/>
                </a:solidFill>
                <a:effectLst/>
                <a:latin typeface="Helvetica Neue"/>
              </a:rPr>
              <a:t>experience,i</a:t>
            </a:r>
            <a:r>
              <a:rPr lang="en-US" b="0" i="0" dirty="0">
                <a:solidFill>
                  <a:srgbClr val="000000"/>
                </a:solidFill>
                <a:effectLst/>
                <a:latin typeface="Helvetica Neue"/>
              </a:rPr>
              <a:t> then train the model, evaluate its accuracy and start the process again. This loop is repeated until a satisfactory accuracy is scored.</a:t>
            </a:r>
          </a:p>
          <a:p>
            <a:pPr algn="l"/>
            <a:r>
              <a:rPr lang="en-US" b="0" i="0" dirty="0">
                <a:solidFill>
                  <a:srgbClr val="000000"/>
                </a:solidFill>
                <a:effectLst/>
                <a:latin typeface="Helvetica Neue"/>
              </a:rPr>
              <a:t>The main parameters used by a Random Forest Classifier are:</a:t>
            </a:r>
          </a:p>
          <a:p>
            <a:pPr algn="l"/>
            <a:r>
              <a:rPr lang="en-US" b="0" i="0" dirty="0">
                <a:solidFill>
                  <a:srgbClr val="000000"/>
                </a:solidFill>
                <a:effectLst/>
                <a:latin typeface="Helvetica Neue"/>
              </a:rPr>
              <a:t>criterion = the function used to evaluate the quality of a split. </a:t>
            </a:r>
          </a:p>
          <a:p>
            <a:pPr algn="l"/>
            <a:r>
              <a:rPr lang="en-US" b="0" i="0" dirty="0" err="1">
                <a:solidFill>
                  <a:srgbClr val="000000"/>
                </a:solidFill>
                <a:effectLst/>
                <a:latin typeface="Helvetica Neue"/>
              </a:rPr>
              <a:t>max_depth</a:t>
            </a:r>
            <a:r>
              <a:rPr lang="en-US" b="0" i="0" dirty="0">
                <a:solidFill>
                  <a:srgbClr val="000000"/>
                </a:solidFill>
                <a:effectLst/>
                <a:latin typeface="Helvetica Neue"/>
              </a:rPr>
              <a:t> = maximum number of levels allowed in each tree. </a:t>
            </a:r>
          </a:p>
          <a:p>
            <a:pPr algn="l"/>
            <a:r>
              <a:rPr lang="en-US" b="0" i="0" dirty="0" err="1">
                <a:solidFill>
                  <a:srgbClr val="000000"/>
                </a:solidFill>
                <a:effectLst/>
                <a:latin typeface="Helvetica Neue"/>
              </a:rPr>
              <a:t>max_features</a:t>
            </a:r>
            <a:r>
              <a:rPr lang="en-US" b="0" i="0" dirty="0">
                <a:solidFill>
                  <a:srgbClr val="000000"/>
                </a:solidFill>
                <a:effectLst/>
                <a:latin typeface="Helvetica Neue"/>
              </a:rPr>
              <a:t> = maximum number of features considered when splitting a node. </a:t>
            </a:r>
          </a:p>
          <a:p>
            <a:pPr algn="l"/>
            <a:r>
              <a:rPr lang="en-US" b="0" i="0" dirty="0" err="1">
                <a:solidFill>
                  <a:srgbClr val="000000"/>
                </a:solidFill>
                <a:effectLst/>
                <a:latin typeface="Helvetica Neue"/>
              </a:rPr>
              <a:t>min_samples_leaf</a:t>
            </a:r>
            <a:r>
              <a:rPr lang="en-US" b="0" i="0" dirty="0">
                <a:solidFill>
                  <a:srgbClr val="000000"/>
                </a:solidFill>
                <a:effectLst/>
                <a:latin typeface="Helvetica Neue"/>
              </a:rPr>
              <a:t> = minimum number of samples which can be stored in a tree leaf.</a:t>
            </a:r>
          </a:p>
          <a:p>
            <a:pPr algn="l"/>
            <a:r>
              <a:rPr lang="en-US" b="0" i="0" dirty="0">
                <a:solidFill>
                  <a:srgbClr val="000000"/>
                </a:solidFill>
                <a:effectLst/>
                <a:latin typeface="Helvetica Neue"/>
              </a:rPr>
              <a:t> </a:t>
            </a:r>
            <a:r>
              <a:rPr lang="en-US" b="0" i="0" dirty="0" err="1">
                <a:solidFill>
                  <a:srgbClr val="000000"/>
                </a:solidFill>
                <a:effectLst/>
                <a:latin typeface="Helvetica Neue"/>
              </a:rPr>
              <a:t>min_samples_split</a:t>
            </a:r>
            <a:r>
              <a:rPr lang="en-US" b="0" i="0" dirty="0">
                <a:solidFill>
                  <a:srgbClr val="000000"/>
                </a:solidFill>
                <a:effectLst/>
                <a:latin typeface="Helvetica Neue"/>
              </a:rPr>
              <a:t> = minimum number of samples necessary in a node to cause node splitting. </a:t>
            </a:r>
            <a:r>
              <a:rPr lang="en-US" b="0" i="0" dirty="0" err="1">
                <a:solidFill>
                  <a:srgbClr val="000000"/>
                </a:solidFill>
                <a:effectLst/>
                <a:latin typeface="Helvetica Neue"/>
              </a:rPr>
              <a:t>n_estimators</a:t>
            </a:r>
            <a:r>
              <a:rPr lang="en-US" b="0" i="0" dirty="0">
                <a:solidFill>
                  <a:srgbClr val="000000"/>
                </a:solidFill>
                <a:effectLst/>
                <a:latin typeface="Helvetica Neue"/>
              </a:rPr>
              <a:t> = number of trees in the ensemble.</a:t>
            </a:r>
          </a:p>
        </p:txBody>
      </p:sp>
      <p:pic>
        <p:nvPicPr>
          <p:cNvPr id="8" name="Picture 7">
            <a:extLst>
              <a:ext uri="{FF2B5EF4-FFF2-40B4-BE49-F238E27FC236}">
                <a16:creationId xmlns:a16="http://schemas.microsoft.com/office/drawing/2014/main" id="{79B689AA-2F68-4F67-881B-698B984573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6952"/>
            <a:ext cx="5285740" cy="3308790"/>
          </a:xfrm>
          <a:prstGeom prst="rect">
            <a:avLst/>
          </a:prstGeom>
        </p:spPr>
      </p:pic>
      <p:pic>
        <p:nvPicPr>
          <p:cNvPr id="12" name="Picture 11">
            <a:extLst>
              <a:ext uri="{FF2B5EF4-FFF2-40B4-BE49-F238E27FC236}">
                <a16:creationId xmlns:a16="http://schemas.microsoft.com/office/drawing/2014/main" id="{0242BDFF-FD63-4D6B-AAFF-930EDDF0E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290" y="126952"/>
            <a:ext cx="5680710" cy="3807659"/>
          </a:xfrm>
          <a:prstGeom prst="rect">
            <a:avLst/>
          </a:prstGeom>
        </p:spPr>
      </p:pic>
    </p:spTree>
    <p:extLst>
      <p:ext uri="{BB962C8B-B14F-4D97-AF65-F5344CB8AC3E}">
        <p14:creationId xmlns:p14="http://schemas.microsoft.com/office/powerpoint/2010/main" val="348736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1B60EF-B6ED-43AE-8880-553B765E21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3126"/>
            <a:ext cx="4343400" cy="2509274"/>
          </a:xfrm>
          <a:prstGeom prst="rect">
            <a:avLst/>
          </a:prstGeom>
        </p:spPr>
      </p:pic>
      <p:pic>
        <p:nvPicPr>
          <p:cNvPr id="10" name="Picture 9">
            <a:extLst>
              <a:ext uri="{FF2B5EF4-FFF2-40B4-BE49-F238E27FC236}">
                <a16:creationId xmlns:a16="http://schemas.microsoft.com/office/drawing/2014/main" id="{18B756B7-4CD3-41AD-8E6C-866A6DB28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2063" y="316566"/>
            <a:ext cx="2949338" cy="2375833"/>
          </a:xfrm>
          <a:prstGeom prst="rect">
            <a:avLst/>
          </a:prstGeom>
        </p:spPr>
      </p:pic>
      <p:pic>
        <p:nvPicPr>
          <p:cNvPr id="12" name="Picture 11">
            <a:extLst>
              <a:ext uri="{FF2B5EF4-FFF2-40B4-BE49-F238E27FC236}">
                <a16:creationId xmlns:a16="http://schemas.microsoft.com/office/drawing/2014/main" id="{EE904EEB-C652-43FD-A6A3-2E75824D11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01" y="3752394"/>
            <a:ext cx="4126592" cy="2922480"/>
          </a:xfrm>
          <a:prstGeom prst="rect">
            <a:avLst/>
          </a:prstGeom>
        </p:spPr>
      </p:pic>
      <p:pic>
        <p:nvPicPr>
          <p:cNvPr id="14" name="Picture 13">
            <a:extLst>
              <a:ext uri="{FF2B5EF4-FFF2-40B4-BE49-F238E27FC236}">
                <a16:creationId xmlns:a16="http://schemas.microsoft.com/office/drawing/2014/main" id="{035179BC-A6E7-40EA-93B9-CA0A54BE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71608"/>
            <a:ext cx="3524013" cy="2513412"/>
          </a:xfrm>
          <a:prstGeom prst="rect">
            <a:avLst/>
          </a:prstGeom>
        </p:spPr>
      </p:pic>
      <p:sp>
        <p:nvSpPr>
          <p:cNvPr id="16" name="TextBox 15">
            <a:extLst>
              <a:ext uri="{FF2B5EF4-FFF2-40B4-BE49-F238E27FC236}">
                <a16:creationId xmlns:a16="http://schemas.microsoft.com/office/drawing/2014/main" id="{1187204F-5A71-4EEC-BC73-B58E1E170478}"/>
              </a:ext>
            </a:extLst>
          </p:cNvPr>
          <p:cNvSpPr txBox="1"/>
          <p:nvPr/>
        </p:nvSpPr>
        <p:spPr>
          <a:xfrm>
            <a:off x="1173843" y="2666998"/>
            <a:ext cx="4178300" cy="923330"/>
          </a:xfrm>
          <a:prstGeom prst="rect">
            <a:avLst/>
          </a:prstGeom>
          <a:noFill/>
        </p:spPr>
        <p:txBody>
          <a:bodyPr wrap="square">
            <a:spAutoFit/>
          </a:bodyPr>
          <a:lstStyle/>
          <a:p>
            <a:r>
              <a:rPr lang="en-US" b="0" i="0" dirty="0">
                <a:solidFill>
                  <a:srgbClr val="000000"/>
                </a:solidFill>
                <a:effectLst/>
                <a:latin typeface="Helvetica Neue"/>
              </a:rPr>
              <a:t>So after checking some of the algorithms , </a:t>
            </a:r>
            <a:r>
              <a:rPr lang="en-US" b="0" i="0" dirty="0" err="1">
                <a:solidFill>
                  <a:srgbClr val="000000"/>
                </a:solidFill>
                <a:effectLst/>
                <a:latin typeface="Helvetica Neue"/>
              </a:rPr>
              <a:t>i</a:t>
            </a:r>
            <a:r>
              <a:rPr lang="en-US" b="0" i="0" dirty="0">
                <a:solidFill>
                  <a:srgbClr val="000000"/>
                </a:solidFill>
                <a:effectLst/>
                <a:latin typeface="Helvetica Neue"/>
              </a:rPr>
              <a:t> have found that Random Forest has the highest accuracy.</a:t>
            </a:r>
            <a:endParaRPr lang="en-SG" dirty="0"/>
          </a:p>
        </p:txBody>
      </p:sp>
      <p:sp>
        <p:nvSpPr>
          <p:cNvPr id="18" name="TextBox 17">
            <a:extLst>
              <a:ext uri="{FF2B5EF4-FFF2-40B4-BE49-F238E27FC236}">
                <a16:creationId xmlns:a16="http://schemas.microsoft.com/office/drawing/2014/main" id="{CCB8EE6E-AFEF-425A-8068-3E251FFD8FE6}"/>
              </a:ext>
            </a:extLst>
          </p:cNvPr>
          <p:cNvSpPr txBox="1"/>
          <p:nvPr/>
        </p:nvSpPr>
        <p:spPr>
          <a:xfrm>
            <a:off x="5352143" y="2692399"/>
            <a:ext cx="5633357" cy="1754326"/>
          </a:xfrm>
          <a:prstGeom prst="rect">
            <a:avLst/>
          </a:prstGeom>
          <a:noFill/>
        </p:spPr>
        <p:txBody>
          <a:bodyPr wrap="square">
            <a:spAutoFit/>
          </a:bodyPr>
          <a:lstStyle/>
          <a:p>
            <a:r>
              <a:rPr lang="en-US" b="0" i="0" dirty="0">
                <a:effectLst/>
                <a:latin typeface="Roboto" panose="020B0604020202020204" pitchFamily="2" charset="0"/>
              </a:rPr>
              <a:t>Random forest is a supervised learning algorithm which is used for both classification as well as regression. But however, it is mainly used for classification problems. As we know that a forest is made up of trees and more trees means more robust forest.</a:t>
            </a:r>
            <a:endParaRPr lang="en-SG" dirty="0"/>
          </a:p>
        </p:txBody>
      </p:sp>
      <p:sp>
        <p:nvSpPr>
          <p:cNvPr id="2" name="Rectangle 1">
            <a:extLst>
              <a:ext uri="{FF2B5EF4-FFF2-40B4-BE49-F238E27FC236}">
                <a16:creationId xmlns:a16="http://schemas.microsoft.com/office/drawing/2014/main" id="{6414045B-A93A-4A98-B13C-EBD999E0E28B}"/>
              </a:ext>
            </a:extLst>
          </p:cNvPr>
          <p:cNvSpPr>
            <a:spLocks noChangeArrowheads="1"/>
          </p:cNvSpPr>
          <p:nvPr/>
        </p:nvSpPr>
        <p:spPr bwMode="auto">
          <a:xfrm>
            <a:off x="5524500" y="4477529"/>
            <a:ext cx="5900500" cy="24929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1" u="none" strike="noStrike" cap="none" normalizeH="0" baseline="0" dirty="0">
                <a:ln>
                  <a:noFill/>
                </a:ln>
                <a:effectLst/>
                <a:latin typeface="Roboto" panose="02000000000000000000" pitchFamily="2" charset="0"/>
                <a:ea typeface="Roboto" panose="02000000000000000000" pitchFamily="2" charset="0"/>
              </a:rPr>
              <a:t>The random forest is a classification algorithm consisting of many decisions trees. It uses bagging and feature randomness when building each individual tree to try to create an uncorrelated forest of trees whose prediction by committee is more accurate than that of any individual tree.</a:t>
            </a:r>
            <a:endParaRPr kumimoji="0" lang="en-US" altLang="en-US" sz="1200" i="0" u="none" strike="noStrike" cap="none" normalizeH="0" baseline="0" dirty="0">
              <a:ln>
                <a:noFill/>
              </a:ln>
              <a:effectLst/>
              <a:latin typeface="Roboto" panose="02000000000000000000" pitchFamily="2" charset="0"/>
              <a:ea typeface="Roboto" panose="020000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i="0" u="none" strike="noStrike" cap="none" normalizeH="0" baseline="0" dirty="0">
                <a:ln>
                  <a:noFill/>
                </a:ln>
                <a:effectLst/>
                <a:latin typeface="Roboto" panose="02000000000000000000" pitchFamily="2" charset="0"/>
                <a:ea typeface="Roboto" panose="02000000000000000000" pitchFamily="2" charset="0"/>
              </a:rPr>
              <a:t>What do we need in order for our random forest to make accurate class predictions?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i="0" u="none" strike="noStrike" cap="none" normalizeH="0" baseline="0" dirty="0">
                <a:ln>
                  <a:noFill/>
                </a:ln>
                <a:effectLst/>
                <a:latin typeface="Roboto" panose="02000000000000000000" pitchFamily="2" charset="0"/>
                <a:ea typeface="Roboto" panose="02000000000000000000" pitchFamily="2" charset="0"/>
              </a:rPr>
              <a:t>We need features that have at least some predictive power. After all, if we put garbage in then we will get garbage out.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i="0" u="none" strike="noStrike" cap="none" normalizeH="0" baseline="0" dirty="0">
                <a:ln>
                  <a:noFill/>
                </a:ln>
                <a:effectLst/>
                <a:latin typeface="Roboto" panose="02000000000000000000" pitchFamily="2" charset="0"/>
                <a:ea typeface="Roboto" panose="02000000000000000000" pitchFamily="2" charset="0"/>
              </a:rPr>
              <a:t>The trees of the forest and more importantly their predictions need to be uncorrelated (or at least have low correlations with each other). While the algorithm itself via feature randomness tries to engineer these low correlations for us, the features we select and the hyper-parameters we choose will impact the ultimate correlations as well.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8960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457C632B-5AC6-4CF7-97B6-42A1C098E10C}"/>
              </a:ext>
            </a:extLst>
          </p:cNvPr>
          <p:cNvSpPr>
            <a:spLocks noGrp="1"/>
          </p:cNvSpPr>
          <p:nvPr>
            <p:ph idx="1"/>
          </p:nvPr>
        </p:nvSpPr>
        <p:spPr>
          <a:xfrm>
            <a:off x="3480435" y="182880"/>
            <a:ext cx="8309610" cy="6675120"/>
          </a:xfrm>
        </p:spPr>
        <p:txBody>
          <a:bodyPr>
            <a:normAutofit fontScale="92500" lnSpcReduction="20000"/>
          </a:bodyPr>
          <a:lstStyle/>
          <a:p>
            <a:pPr marL="0" indent="0">
              <a:buNone/>
            </a:pPr>
            <a:r>
              <a:rPr lang="en-US" b="0" i="0" dirty="0">
                <a:solidFill>
                  <a:srgbClr val="444444"/>
                </a:solidFill>
                <a:effectLst/>
                <a:latin typeface="myriad-pro"/>
              </a:rPr>
              <a:t>What can you do to prevent stroke? Age makes us more susceptible to having a stroke, as does having a mother, father, or other close relative who has had a </a:t>
            </a:r>
            <a:r>
              <a:rPr lang="en-US" b="0" i="0" dirty="0" err="1">
                <a:solidFill>
                  <a:srgbClr val="444444"/>
                </a:solidFill>
                <a:effectLst/>
                <a:latin typeface="myriad-pro"/>
              </a:rPr>
              <a:t>stroke.You</a:t>
            </a:r>
            <a:r>
              <a:rPr lang="en-US" b="0" i="0" dirty="0">
                <a:solidFill>
                  <a:srgbClr val="444444"/>
                </a:solidFill>
                <a:effectLst/>
                <a:latin typeface="myriad-pro"/>
              </a:rPr>
              <a:t> can't reverse the years or change your family history, but there are many other stroke risk factors that you can control—provided that you're aware of them. Knowledge is power. If you know that a particular risk factor is sabotaging your health and predisposing you to a higher risk of stroke, you can take steps to alleviate the effects of that risk.</a:t>
            </a:r>
          </a:p>
          <a:p>
            <a:r>
              <a:rPr lang="en-US" b="0" i="0" dirty="0">
                <a:solidFill>
                  <a:srgbClr val="444444"/>
                </a:solidFill>
                <a:effectLst/>
                <a:latin typeface="myriad-pro"/>
              </a:rPr>
              <a:t>How to prevent stroke</a:t>
            </a:r>
          </a:p>
          <a:p>
            <a:pPr marL="0" indent="0">
              <a:buNone/>
            </a:pPr>
            <a:r>
              <a:rPr lang="en-US" b="0" i="0" dirty="0">
                <a:solidFill>
                  <a:srgbClr val="444444"/>
                </a:solidFill>
                <a:effectLst/>
                <a:latin typeface="myriad-pro"/>
              </a:rPr>
              <a:t>Here are few ways to start reining in your risks today to avoid stroke, before a stroke has the chance to strike.</a:t>
            </a:r>
          </a:p>
          <a:p>
            <a:r>
              <a:rPr lang="en-US" b="0" i="0" dirty="0" err="1">
                <a:solidFill>
                  <a:srgbClr val="444444"/>
                </a:solidFill>
                <a:effectLst/>
                <a:latin typeface="myriad-pro"/>
              </a:rPr>
              <a:t>Excercise</a:t>
            </a:r>
            <a:endParaRPr lang="en-US" b="0" i="0" dirty="0">
              <a:solidFill>
                <a:srgbClr val="444444"/>
              </a:solidFill>
              <a:effectLst/>
              <a:latin typeface="myriad-pro"/>
            </a:endParaRPr>
          </a:p>
          <a:p>
            <a:pPr marL="0" indent="0">
              <a:buNone/>
            </a:pPr>
            <a:r>
              <a:rPr lang="en-US" b="0" i="0" dirty="0">
                <a:solidFill>
                  <a:srgbClr val="444444"/>
                </a:solidFill>
                <a:effectLst/>
                <a:latin typeface="myriad-pro"/>
              </a:rPr>
              <a:t>Exercise contributes to losing weight and lowering blood pressure, but it also stands on its own as an independent stroke reducer. </a:t>
            </a:r>
          </a:p>
          <a:p>
            <a:r>
              <a:rPr lang="en-SG" b="0" i="0" dirty="0">
                <a:solidFill>
                  <a:srgbClr val="444444"/>
                </a:solidFill>
                <a:effectLst/>
                <a:latin typeface="myriad-pro"/>
              </a:rPr>
              <a:t>Do not drink</a:t>
            </a:r>
          </a:p>
          <a:p>
            <a:pPr marL="0" indent="0">
              <a:buNone/>
            </a:pPr>
            <a:r>
              <a:rPr lang="en-SG" b="0" i="0" dirty="0">
                <a:solidFill>
                  <a:srgbClr val="444444"/>
                </a:solidFill>
                <a:effectLst/>
                <a:latin typeface="myriad-pro"/>
              </a:rPr>
              <a:t>If you drink, do it in moderation, </a:t>
            </a:r>
            <a:r>
              <a:rPr lang="en-US" b="0" i="0" dirty="0">
                <a:solidFill>
                  <a:srgbClr val="444444"/>
                </a:solidFill>
                <a:effectLst/>
                <a:latin typeface="myriad-pro"/>
              </a:rPr>
              <a:t>Drinking a little alcohol is okay, and it may decrease your risk of stroke. Studies show that if you have about one drink per day, your risk may be lower. Once you start drinking more than two drinks per day, your risk goes up very sharply.</a:t>
            </a:r>
          </a:p>
          <a:p>
            <a:r>
              <a:rPr lang="en-SG" dirty="0">
                <a:solidFill>
                  <a:srgbClr val="444444"/>
                </a:solidFill>
                <a:latin typeface="myriad-pro"/>
              </a:rPr>
              <a:t>Lost weight</a:t>
            </a:r>
          </a:p>
          <a:p>
            <a:pPr marL="0" indent="0">
              <a:buNone/>
            </a:pPr>
            <a:r>
              <a:rPr lang="en-US" b="0" i="0" dirty="0">
                <a:solidFill>
                  <a:srgbClr val="444444"/>
                </a:solidFill>
                <a:effectLst/>
                <a:latin typeface="myriad-pro"/>
              </a:rPr>
              <a:t>Obesity, as well as the complications linked to it (including high blood pressure and diabetes), raises your odds of having a stroke. If you're overweight, losing as little as 10 pounds can have a real impact on your stroke risk</a:t>
            </a:r>
          </a:p>
          <a:p>
            <a:pPr marL="0" indent="0">
              <a:buNone/>
            </a:pPr>
            <a:endParaRPr lang="en-US" b="0" i="0" dirty="0">
              <a:solidFill>
                <a:srgbClr val="444444"/>
              </a:solidFill>
              <a:effectLst/>
              <a:latin typeface="myriad-pro"/>
            </a:endParaRPr>
          </a:p>
          <a:p>
            <a:pPr marL="0" indent="0">
              <a:buNone/>
            </a:pPr>
            <a:endParaRPr lang="en-US" dirty="0">
              <a:solidFill>
                <a:srgbClr val="444444"/>
              </a:solidFill>
              <a:latin typeface="myriad-pro"/>
            </a:endParaRPr>
          </a:p>
          <a:p>
            <a:pPr marL="0" indent="0">
              <a:buNone/>
            </a:pPr>
            <a:endParaRPr lang="en-US" b="0" i="0" dirty="0">
              <a:solidFill>
                <a:srgbClr val="444444"/>
              </a:solidFill>
              <a:effectLst/>
              <a:latin typeface="myriad-pro"/>
            </a:endParaRPr>
          </a:p>
        </p:txBody>
      </p:sp>
      <p:pic>
        <p:nvPicPr>
          <p:cNvPr id="1026" name="Picture 2" descr="prevent stroke">
            <a:extLst>
              <a:ext uri="{FF2B5EF4-FFF2-40B4-BE49-F238E27FC236}">
                <a16:creationId xmlns:a16="http://schemas.microsoft.com/office/drawing/2014/main" id="{07FB9EBA-3F46-4895-BA85-E39399873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 y="205740"/>
            <a:ext cx="2497207" cy="16592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118FD49-9481-4989-9158-813072A2C920}"/>
              </a:ext>
            </a:extLst>
          </p:cNvPr>
          <p:cNvSpPr txBox="1"/>
          <p:nvPr/>
        </p:nvSpPr>
        <p:spPr>
          <a:xfrm>
            <a:off x="139065" y="1983104"/>
            <a:ext cx="3084195" cy="2585323"/>
          </a:xfrm>
          <a:prstGeom prst="rect">
            <a:avLst/>
          </a:prstGeom>
          <a:noFill/>
        </p:spPr>
        <p:txBody>
          <a:bodyPr wrap="square" rtlCol="0">
            <a:spAutoFit/>
          </a:bodyPr>
          <a:lstStyle/>
          <a:p>
            <a:pPr algn="l"/>
            <a:r>
              <a:rPr lang="en-US" b="1" i="0" dirty="0">
                <a:solidFill>
                  <a:srgbClr val="607AA2"/>
                </a:solidFill>
                <a:effectLst/>
                <a:latin typeface="myriad-pro"/>
              </a:rPr>
              <a:t>Signs of a stroke include:</a:t>
            </a:r>
          </a:p>
          <a:p>
            <a:pPr algn="l">
              <a:buFont typeface="Arial" panose="020B0604020202020204" pitchFamily="34" charset="0"/>
              <a:buChar char="•"/>
            </a:pPr>
            <a:r>
              <a:rPr lang="en-US" b="0" i="0" dirty="0">
                <a:solidFill>
                  <a:srgbClr val="444444"/>
                </a:solidFill>
                <a:effectLst/>
                <a:latin typeface="myriad-pro"/>
              </a:rPr>
              <a:t>weakness on one side of the body</a:t>
            </a:r>
          </a:p>
          <a:p>
            <a:pPr algn="l">
              <a:buFont typeface="Arial" panose="020B0604020202020204" pitchFamily="34" charset="0"/>
              <a:buChar char="•"/>
            </a:pPr>
            <a:r>
              <a:rPr lang="en-US" b="0" i="0" dirty="0">
                <a:solidFill>
                  <a:srgbClr val="444444"/>
                </a:solidFill>
                <a:effectLst/>
                <a:latin typeface="myriad-pro"/>
              </a:rPr>
              <a:t>numbness of the face</a:t>
            </a:r>
          </a:p>
          <a:p>
            <a:pPr algn="l">
              <a:buFont typeface="Arial" panose="020B0604020202020204" pitchFamily="34" charset="0"/>
              <a:buChar char="•"/>
            </a:pPr>
            <a:r>
              <a:rPr lang="en-US" b="0" i="0" dirty="0">
                <a:solidFill>
                  <a:srgbClr val="444444"/>
                </a:solidFill>
                <a:effectLst/>
                <a:latin typeface="myriad-pro"/>
              </a:rPr>
              <a:t>unusual and severe headache</a:t>
            </a:r>
          </a:p>
          <a:p>
            <a:pPr algn="l">
              <a:buFont typeface="Arial" panose="020B0604020202020204" pitchFamily="34" charset="0"/>
              <a:buChar char="•"/>
            </a:pPr>
            <a:r>
              <a:rPr lang="en-US" b="0" i="0" dirty="0">
                <a:solidFill>
                  <a:srgbClr val="444444"/>
                </a:solidFill>
                <a:effectLst/>
                <a:latin typeface="myriad-pro"/>
              </a:rPr>
              <a:t>vision loss</a:t>
            </a:r>
          </a:p>
          <a:p>
            <a:pPr algn="l">
              <a:buFont typeface="Arial" panose="020B0604020202020204" pitchFamily="34" charset="0"/>
              <a:buChar char="•"/>
            </a:pPr>
            <a:r>
              <a:rPr lang="en-US" b="0" i="0" dirty="0">
                <a:solidFill>
                  <a:srgbClr val="444444"/>
                </a:solidFill>
                <a:effectLst/>
                <a:latin typeface="myriad-pro"/>
              </a:rPr>
              <a:t>numbness and tingling</a:t>
            </a:r>
          </a:p>
          <a:p>
            <a:pPr algn="l">
              <a:buFont typeface="Arial" panose="020B0604020202020204" pitchFamily="34" charset="0"/>
              <a:buChar char="•"/>
            </a:pPr>
            <a:r>
              <a:rPr lang="en-US" b="0" i="0" dirty="0">
                <a:solidFill>
                  <a:srgbClr val="444444"/>
                </a:solidFill>
                <a:effectLst/>
                <a:latin typeface="myriad-pro"/>
              </a:rPr>
              <a:t>unsteady walk.</a:t>
            </a:r>
          </a:p>
          <a:p>
            <a:endParaRPr lang="en-SG" dirty="0"/>
          </a:p>
        </p:txBody>
      </p:sp>
    </p:spTree>
    <p:extLst>
      <p:ext uri="{BB962C8B-B14F-4D97-AF65-F5344CB8AC3E}">
        <p14:creationId xmlns:p14="http://schemas.microsoft.com/office/powerpoint/2010/main" val="2407696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16ACE48-CC1D-4279-B09E-91C1E7856EF2}"/>
              </a:ext>
            </a:extLst>
          </p:cNvPr>
          <p:cNvSpPr>
            <a:spLocks noGrp="1"/>
          </p:cNvSpPr>
          <p:nvPr>
            <p:ph type="title"/>
          </p:nvPr>
        </p:nvSpPr>
        <p:spPr/>
        <p:txBody>
          <a:bodyPr>
            <a:normAutofit/>
          </a:bodyPr>
          <a:lstStyle/>
          <a:p>
            <a:pPr algn="ctr"/>
            <a:r>
              <a:rPr lang="en-SG" sz="6000" dirty="0">
                <a:solidFill>
                  <a:schemeClr val="tx2">
                    <a:lumMod val="60000"/>
                    <a:lumOff val="40000"/>
                  </a:schemeClr>
                </a:solidFill>
                <a:effectLst>
                  <a:outerShdw blurRad="38100" dist="38100" dir="2700000" algn="tl">
                    <a:srgbClr val="000000">
                      <a:alpha val="43137"/>
                    </a:srgbClr>
                  </a:outerShdw>
                </a:effectLst>
              </a:rPr>
              <a:t>Samples dataset</a:t>
            </a:r>
          </a:p>
        </p:txBody>
      </p:sp>
      <p:pic>
        <p:nvPicPr>
          <p:cNvPr id="4" name="Content Placeholder 3">
            <a:extLst>
              <a:ext uri="{FF2B5EF4-FFF2-40B4-BE49-F238E27FC236}">
                <a16:creationId xmlns:a16="http://schemas.microsoft.com/office/drawing/2014/main" id="{6EB7593C-5867-4A17-9BBC-0364480FDA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5376" y="1773238"/>
            <a:ext cx="4277386" cy="3311525"/>
          </a:xfrm>
        </p:spPr>
      </p:pic>
    </p:spTree>
    <p:extLst>
      <p:ext uri="{BB962C8B-B14F-4D97-AF65-F5344CB8AC3E}">
        <p14:creationId xmlns:p14="http://schemas.microsoft.com/office/powerpoint/2010/main" val="1436476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902B8-1BB5-488D-972F-B0C898AB43D0}"/>
              </a:ext>
            </a:extLst>
          </p:cNvPr>
          <p:cNvSpPr>
            <a:spLocks noGrp="1"/>
          </p:cNvSpPr>
          <p:nvPr>
            <p:ph type="title"/>
          </p:nvPr>
        </p:nvSpPr>
        <p:spPr>
          <a:xfrm>
            <a:off x="2557848" y="24714"/>
            <a:ext cx="5916827" cy="1307629"/>
          </a:xfrm>
        </p:spPr>
        <p:txBody>
          <a:bodyPr>
            <a:normAutofit/>
          </a:bodyPr>
          <a:lstStyle/>
          <a:p>
            <a:pPr algn="ctr"/>
            <a:r>
              <a:rPr lang="en-SG" sz="6000" dirty="0">
                <a:solidFill>
                  <a:schemeClr val="accent3">
                    <a:lumMod val="60000"/>
                    <a:lumOff val="40000"/>
                  </a:schemeClr>
                </a:solidFill>
                <a:effectLst>
                  <a:outerShdw blurRad="38100" dist="38100" dir="2700000" algn="tl">
                    <a:srgbClr val="000000">
                      <a:alpha val="43137"/>
                    </a:srgbClr>
                  </a:outerShdw>
                </a:effectLst>
              </a:rPr>
              <a:t>Attributes</a:t>
            </a:r>
          </a:p>
        </p:txBody>
      </p:sp>
      <p:sp>
        <p:nvSpPr>
          <p:cNvPr id="5" name="TextBox 4">
            <a:extLst>
              <a:ext uri="{FF2B5EF4-FFF2-40B4-BE49-F238E27FC236}">
                <a16:creationId xmlns:a16="http://schemas.microsoft.com/office/drawing/2014/main" id="{81CF28CF-C52E-4A90-A6EF-680DAABF8BC0}"/>
              </a:ext>
            </a:extLst>
          </p:cNvPr>
          <p:cNvSpPr txBox="1"/>
          <p:nvPr/>
        </p:nvSpPr>
        <p:spPr>
          <a:xfrm>
            <a:off x="708453" y="1005771"/>
            <a:ext cx="9615615" cy="5016758"/>
          </a:xfrm>
          <a:prstGeom prst="rect">
            <a:avLst/>
          </a:prstGeom>
          <a:noFill/>
        </p:spPr>
        <p:txBody>
          <a:bodyPr wrap="square" rtlCol="0">
            <a:spAutoFit/>
          </a:bodyPr>
          <a:lstStyle/>
          <a:p>
            <a:pPr lvl="0" algn="ctr"/>
            <a:endParaRPr lang="en-SG" sz="2000" dirty="0">
              <a:effectLst/>
              <a:latin typeface="Calibri" panose="020F0502020204030204" pitchFamily="34" charset="0"/>
              <a:ea typeface="DengXian" panose="02010600030101010101" pitchFamily="2" charset="-122"/>
              <a:cs typeface="Cordia New" panose="020B0304020202020204" pitchFamily="34" charset="-34"/>
            </a:endParaRPr>
          </a:p>
          <a:p>
            <a:pPr marL="342900" lvl="0" indent="-342900">
              <a:buFont typeface="Arial" panose="020B0604020202020204" pitchFamily="34" charset="0"/>
              <a:buChar char="•"/>
            </a:pPr>
            <a:r>
              <a:rPr lang="en-US" sz="2000" b="0" i="0" dirty="0">
                <a:effectLst/>
                <a:latin typeface="Inter"/>
              </a:rPr>
              <a:t> id: unique identifier</a:t>
            </a:r>
          </a:p>
          <a:p>
            <a:pPr marL="342900" lvl="0" indent="-342900">
              <a:buFont typeface="Arial" panose="020B0604020202020204" pitchFamily="34" charset="0"/>
              <a:buChar char="•"/>
            </a:pPr>
            <a:r>
              <a:rPr lang="en-US" sz="2000" b="0" i="0" dirty="0">
                <a:effectLst/>
                <a:latin typeface="Inter"/>
              </a:rPr>
              <a:t> gender: "Male", "Female" or "Other“</a:t>
            </a:r>
          </a:p>
          <a:p>
            <a:pPr marL="342900" lvl="0" indent="-342900">
              <a:buFont typeface="Arial" panose="020B0604020202020204" pitchFamily="34" charset="0"/>
              <a:buChar char="•"/>
            </a:pPr>
            <a:r>
              <a:rPr lang="en-US" sz="2000" b="0" i="0" dirty="0">
                <a:effectLst/>
                <a:latin typeface="Inter"/>
              </a:rPr>
              <a:t>age: age of the patient</a:t>
            </a:r>
          </a:p>
          <a:p>
            <a:pPr marL="342900" lvl="0" indent="-342900">
              <a:buFont typeface="Arial" panose="020B0604020202020204" pitchFamily="34" charset="0"/>
              <a:buChar char="•"/>
            </a:pPr>
            <a:r>
              <a:rPr lang="en-US" sz="2000" b="0" i="0" dirty="0">
                <a:effectLst/>
                <a:latin typeface="Inter"/>
              </a:rPr>
              <a:t>hypertension: 0 if the patient doesn't have hypertension, 1 if the patient has hypertension</a:t>
            </a:r>
          </a:p>
          <a:p>
            <a:pPr marL="342900" lvl="0" indent="-342900">
              <a:buFont typeface="Arial" panose="020B0604020202020204" pitchFamily="34" charset="0"/>
              <a:buChar char="•"/>
            </a:pPr>
            <a:r>
              <a:rPr lang="en-US" sz="2000" b="0" i="0" dirty="0" err="1">
                <a:effectLst/>
                <a:latin typeface="Inter"/>
              </a:rPr>
              <a:t>heart_disease</a:t>
            </a:r>
            <a:r>
              <a:rPr lang="en-US" sz="2000" b="0" i="0" dirty="0">
                <a:effectLst/>
                <a:latin typeface="Inter"/>
              </a:rPr>
              <a:t>: 0 if the patient doesn't have any heart diseases, 1 if the patient has a heart disease</a:t>
            </a:r>
          </a:p>
          <a:p>
            <a:pPr marL="342900" lvl="0" indent="-342900">
              <a:buFont typeface="Arial" panose="020B0604020202020204" pitchFamily="34" charset="0"/>
              <a:buChar char="•"/>
            </a:pPr>
            <a:r>
              <a:rPr lang="en-US" sz="2000" b="0" i="0" dirty="0" err="1">
                <a:effectLst/>
                <a:latin typeface="Inter"/>
              </a:rPr>
              <a:t>ever_married</a:t>
            </a:r>
            <a:r>
              <a:rPr lang="en-US" sz="2000" b="0" i="0" dirty="0">
                <a:effectLst/>
                <a:latin typeface="Inter"/>
              </a:rPr>
              <a:t>: "No" or "Yes“</a:t>
            </a:r>
          </a:p>
          <a:p>
            <a:pPr marL="342900" lvl="0" indent="-342900">
              <a:buFont typeface="Arial" panose="020B0604020202020204" pitchFamily="34" charset="0"/>
              <a:buChar char="•"/>
            </a:pPr>
            <a:r>
              <a:rPr lang="en-US" sz="2000" b="0" i="0" dirty="0">
                <a:effectLst/>
                <a:latin typeface="Inter"/>
              </a:rPr>
              <a:t> </a:t>
            </a:r>
            <a:r>
              <a:rPr lang="en-US" sz="2000" b="0" i="0" dirty="0" err="1">
                <a:effectLst/>
                <a:latin typeface="Inter"/>
              </a:rPr>
              <a:t>work_type</a:t>
            </a:r>
            <a:r>
              <a:rPr lang="en-US" sz="2000" b="0" i="0" dirty="0">
                <a:effectLst/>
                <a:latin typeface="Inter"/>
              </a:rPr>
              <a:t>: "children", "</a:t>
            </a:r>
            <a:r>
              <a:rPr lang="en-US" sz="2000" b="0" i="0" dirty="0" err="1">
                <a:effectLst/>
                <a:latin typeface="Inter"/>
              </a:rPr>
              <a:t>Govt_jov</a:t>
            </a:r>
            <a:r>
              <a:rPr lang="en-US" sz="2000" b="0" i="0" dirty="0">
                <a:effectLst/>
                <a:latin typeface="Inter"/>
              </a:rPr>
              <a:t>", "</a:t>
            </a:r>
            <a:r>
              <a:rPr lang="en-US" sz="2000" b="0" i="0" dirty="0" err="1">
                <a:effectLst/>
                <a:latin typeface="Inter"/>
              </a:rPr>
              <a:t>Never_worked</a:t>
            </a:r>
            <a:r>
              <a:rPr lang="en-US" sz="2000" b="0" i="0" dirty="0">
                <a:effectLst/>
                <a:latin typeface="Inter"/>
              </a:rPr>
              <a:t>", "Private" or "Self-employed“</a:t>
            </a:r>
          </a:p>
          <a:p>
            <a:pPr marL="342900" lvl="0" indent="-342900">
              <a:buFont typeface="Arial" panose="020B0604020202020204" pitchFamily="34" charset="0"/>
              <a:buChar char="•"/>
            </a:pPr>
            <a:r>
              <a:rPr lang="en-US" sz="2000" b="0" i="0" dirty="0" err="1">
                <a:effectLst/>
                <a:latin typeface="Inter"/>
              </a:rPr>
              <a:t>Residence_type</a:t>
            </a:r>
            <a:r>
              <a:rPr lang="en-US" sz="2000" b="0" i="0" dirty="0">
                <a:effectLst/>
                <a:latin typeface="Inter"/>
              </a:rPr>
              <a:t>: "Rural" or "Urban“</a:t>
            </a:r>
          </a:p>
          <a:p>
            <a:pPr marL="342900" lvl="0" indent="-342900">
              <a:buFont typeface="Arial" panose="020B0604020202020204" pitchFamily="34" charset="0"/>
              <a:buChar char="•"/>
            </a:pPr>
            <a:r>
              <a:rPr lang="en-US" sz="2000" b="0" i="0" dirty="0" err="1">
                <a:effectLst/>
                <a:latin typeface="Inter"/>
              </a:rPr>
              <a:t>avg_glucose_level</a:t>
            </a:r>
            <a:r>
              <a:rPr lang="en-US" sz="2000" b="0" i="0" dirty="0">
                <a:effectLst/>
                <a:latin typeface="Inter"/>
              </a:rPr>
              <a:t>: average glucose level in blood</a:t>
            </a:r>
          </a:p>
          <a:p>
            <a:pPr marL="342900" lvl="0" indent="-342900">
              <a:buFont typeface="Arial" panose="020B0604020202020204" pitchFamily="34" charset="0"/>
              <a:buChar char="•"/>
            </a:pPr>
            <a:r>
              <a:rPr lang="en-US" sz="2000" b="0" i="0" dirty="0">
                <a:effectLst/>
                <a:latin typeface="Inter"/>
              </a:rPr>
              <a:t>bmi: body mass index</a:t>
            </a:r>
          </a:p>
          <a:p>
            <a:pPr marL="342900" lvl="0" indent="-342900">
              <a:buFont typeface="Arial" panose="020B0604020202020204" pitchFamily="34" charset="0"/>
              <a:buChar char="•"/>
            </a:pPr>
            <a:r>
              <a:rPr lang="en-US" sz="2000" b="0" i="0" dirty="0" err="1">
                <a:effectLst/>
                <a:latin typeface="Inter"/>
              </a:rPr>
              <a:t>smoking_status</a:t>
            </a:r>
            <a:r>
              <a:rPr lang="en-US" sz="2000" b="0" i="0" dirty="0">
                <a:effectLst/>
                <a:latin typeface="Inter"/>
              </a:rPr>
              <a:t>: "formerly smoked", "never smoked", "smokes" or "Unknown"*</a:t>
            </a:r>
          </a:p>
          <a:p>
            <a:pPr marL="342900" lvl="0" indent="-342900">
              <a:buFont typeface="Arial" panose="020B0604020202020204" pitchFamily="34" charset="0"/>
              <a:buChar char="•"/>
            </a:pPr>
            <a:r>
              <a:rPr lang="en-US" sz="2000" b="0" i="0" dirty="0">
                <a:effectLst/>
                <a:latin typeface="Inter"/>
              </a:rPr>
              <a:t>stroke: 1 if the patient had a stroke or 0 if not</a:t>
            </a:r>
            <a:br>
              <a:rPr lang="en-US" sz="2000" dirty="0"/>
            </a:br>
            <a:r>
              <a:rPr lang="en-US" sz="2000" b="0" i="0" dirty="0">
                <a:solidFill>
                  <a:schemeClr val="bg1"/>
                </a:solidFill>
                <a:effectLst/>
                <a:latin typeface="Inter"/>
              </a:rPr>
              <a:t>*Note: "Unknown" in </a:t>
            </a:r>
            <a:r>
              <a:rPr lang="en-US" sz="2000" b="0" i="0" dirty="0" err="1">
                <a:solidFill>
                  <a:schemeClr val="bg1"/>
                </a:solidFill>
                <a:effectLst/>
                <a:latin typeface="Inter"/>
              </a:rPr>
              <a:t>smoking_status</a:t>
            </a:r>
            <a:r>
              <a:rPr lang="en-US" sz="2000" b="0" i="0" dirty="0">
                <a:solidFill>
                  <a:schemeClr val="bg1"/>
                </a:solidFill>
                <a:effectLst/>
                <a:latin typeface="Inter"/>
              </a:rPr>
              <a:t> means that the information is unavailable for this</a:t>
            </a:r>
            <a:endParaRPr lang="en-SG" sz="2000" dirty="0">
              <a:solidFill>
                <a:schemeClr val="bg1"/>
              </a:solidFill>
            </a:endParaRPr>
          </a:p>
        </p:txBody>
      </p:sp>
    </p:spTree>
    <p:extLst>
      <p:ext uri="{BB962C8B-B14F-4D97-AF65-F5344CB8AC3E}">
        <p14:creationId xmlns:p14="http://schemas.microsoft.com/office/powerpoint/2010/main" val="1093295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5FCC-9AA7-4602-A090-206807E3EDF3}"/>
              </a:ext>
            </a:extLst>
          </p:cNvPr>
          <p:cNvSpPr>
            <a:spLocks noGrp="1"/>
          </p:cNvSpPr>
          <p:nvPr>
            <p:ph type="title"/>
          </p:nvPr>
        </p:nvSpPr>
        <p:spPr>
          <a:xfrm>
            <a:off x="838200" y="303132"/>
            <a:ext cx="10515600" cy="1325563"/>
          </a:xfrm>
        </p:spPr>
        <p:txBody>
          <a:bodyPr/>
          <a:lstStyle/>
          <a:p>
            <a:pPr algn="ctr"/>
            <a:r>
              <a:rPr lang="en-SG" dirty="0">
                <a:effectLst>
                  <a:outerShdw blurRad="38100" dist="38100" dir="2700000" algn="tl">
                    <a:srgbClr val="000000">
                      <a:alpha val="43137"/>
                    </a:srgbClr>
                  </a:outerShdw>
                </a:effectLst>
              </a:rPr>
              <a:t>What is Stroke??</a:t>
            </a:r>
          </a:p>
        </p:txBody>
      </p:sp>
      <p:sp>
        <p:nvSpPr>
          <p:cNvPr id="10" name="TextBox 9">
            <a:extLst>
              <a:ext uri="{FF2B5EF4-FFF2-40B4-BE49-F238E27FC236}">
                <a16:creationId xmlns:a16="http://schemas.microsoft.com/office/drawing/2014/main" id="{92BC5F67-6967-4A5B-818B-42CCF845C733}"/>
              </a:ext>
            </a:extLst>
          </p:cNvPr>
          <p:cNvSpPr txBox="1"/>
          <p:nvPr/>
        </p:nvSpPr>
        <p:spPr>
          <a:xfrm>
            <a:off x="1738229" y="1366229"/>
            <a:ext cx="9267227" cy="3693319"/>
          </a:xfrm>
          <a:prstGeom prst="rect">
            <a:avLst/>
          </a:prstGeom>
          <a:noFill/>
        </p:spPr>
        <p:txBody>
          <a:bodyPr wrap="square">
            <a:spAutoFit/>
          </a:bodyPr>
          <a:lstStyle/>
          <a:p>
            <a:r>
              <a:rPr lang="en-US" b="0" i="0" dirty="0">
                <a:solidFill>
                  <a:srgbClr val="000000"/>
                </a:solidFill>
                <a:effectLst/>
                <a:latin typeface="Inter"/>
              </a:rPr>
              <a:t>Stroke is a medical emergency. A stroke occurs when blood flow to a part of your brain is interrupted or reduced, preventing brain tissue from getting oxygen and nutrients. Brain cells begin to die within minutes.</a:t>
            </a:r>
          </a:p>
          <a:p>
            <a:endParaRPr lang="en-US" dirty="0">
              <a:solidFill>
                <a:srgbClr val="000000"/>
              </a:solidFill>
              <a:latin typeface="Inter"/>
            </a:endParaRPr>
          </a:p>
          <a:p>
            <a:pPr>
              <a:buFont typeface="Arial" panose="020B0604020202020204" pitchFamily="34" charset="0"/>
              <a:buChar char="•"/>
            </a:pPr>
            <a:r>
              <a:rPr lang="en-US" b="0" i="0" dirty="0">
                <a:effectLst/>
                <a:latin typeface="Inter"/>
              </a:rPr>
              <a:t>Face – the face may have dropped on 1 side, the person may not be able to smile, or their mouth or eye may have dropped.</a:t>
            </a:r>
          </a:p>
          <a:p>
            <a:pPr>
              <a:buFont typeface="Arial" panose="020B0604020202020204" pitchFamily="34" charset="0"/>
              <a:buChar char="•"/>
            </a:pPr>
            <a:r>
              <a:rPr lang="en-US" b="0" i="0" dirty="0">
                <a:effectLst/>
                <a:latin typeface="Inter"/>
              </a:rPr>
              <a:t>Arms – the person with suspected stroke may not be able to lift both arms and keep them there because of weakness or numbness in arm.</a:t>
            </a:r>
          </a:p>
          <a:p>
            <a:pPr>
              <a:buFont typeface="Arial" panose="020B0604020202020204" pitchFamily="34" charset="0"/>
              <a:buChar char="•"/>
            </a:pPr>
            <a:r>
              <a:rPr lang="en-US" b="0" i="0" dirty="0">
                <a:effectLst/>
                <a:latin typeface="Inter"/>
              </a:rPr>
              <a:t>Speech – their speech may be slurred or garbled, or the person may not be able to talk at all despite appearing to be awake; they may also have problems understanding what you're saying to them.</a:t>
            </a:r>
          </a:p>
          <a:p>
            <a:pPr>
              <a:buFont typeface="Arial" panose="020B0604020202020204" pitchFamily="34" charset="0"/>
              <a:buChar char="•"/>
            </a:pPr>
            <a:r>
              <a:rPr lang="en-US" b="0" i="0" dirty="0">
                <a:effectLst/>
                <a:latin typeface="Inter"/>
              </a:rPr>
              <a:t>Time – it's time to dial 995 immediately if you see any of these signs or symptoms.</a:t>
            </a:r>
          </a:p>
          <a:p>
            <a:pPr algn="l"/>
            <a:endParaRPr lang="en-US" b="0" i="0" dirty="0">
              <a:solidFill>
                <a:srgbClr val="000000"/>
              </a:solidFill>
              <a:effectLst/>
              <a:latin typeface="Inter"/>
            </a:endParaRPr>
          </a:p>
        </p:txBody>
      </p:sp>
    </p:spTree>
    <p:extLst>
      <p:ext uri="{BB962C8B-B14F-4D97-AF65-F5344CB8AC3E}">
        <p14:creationId xmlns:p14="http://schemas.microsoft.com/office/powerpoint/2010/main" val="292432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F5FCC-9AA7-4602-A090-206807E3EDF3}"/>
              </a:ext>
            </a:extLst>
          </p:cNvPr>
          <p:cNvSpPr>
            <a:spLocks noGrp="1"/>
          </p:cNvSpPr>
          <p:nvPr>
            <p:ph type="title"/>
          </p:nvPr>
        </p:nvSpPr>
        <p:spPr>
          <a:xfrm>
            <a:off x="1771015" y="188830"/>
            <a:ext cx="10515600" cy="1325563"/>
          </a:xfrm>
        </p:spPr>
        <p:txBody>
          <a:bodyPr>
            <a:normAutofit fontScale="90000"/>
          </a:bodyPr>
          <a:lstStyle/>
          <a:p>
            <a:pPr algn="l"/>
            <a:r>
              <a:rPr lang="en-SG" b="1" i="0" dirty="0">
                <a:solidFill>
                  <a:srgbClr val="607AA2"/>
                </a:solidFill>
                <a:effectLst/>
                <a:latin typeface="myriad-pro"/>
              </a:rPr>
              <a:t>Different types of stroke</a:t>
            </a:r>
            <a:br>
              <a:rPr lang="en-SG" b="1" i="0" dirty="0">
                <a:solidFill>
                  <a:srgbClr val="607AA2"/>
                </a:solidFill>
                <a:effectLst/>
                <a:latin typeface="myriad-pro"/>
              </a:rPr>
            </a:br>
            <a:br>
              <a:rPr lang="en-SG" dirty="0"/>
            </a:br>
            <a:endParaRPr lang="en-SG"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92BC5F67-6967-4A5B-818B-42CCF845C733}"/>
              </a:ext>
            </a:extLst>
          </p:cNvPr>
          <p:cNvSpPr txBox="1"/>
          <p:nvPr/>
        </p:nvSpPr>
        <p:spPr>
          <a:xfrm>
            <a:off x="400919" y="4589489"/>
            <a:ext cx="9267227" cy="1754326"/>
          </a:xfrm>
          <a:prstGeom prst="rect">
            <a:avLst/>
          </a:prstGeom>
          <a:noFill/>
        </p:spPr>
        <p:txBody>
          <a:bodyPr wrap="square">
            <a:spAutoFit/>
          </a:bodyPr>
          <a:lstStyle/>
          <a:p>
            <a:r>
              <a:rPr lang="en-US" b="0" i="0" dirty="0">
                <a:solidFill>
                  <a:srgbClr val="444444"/>
                </a:solidFill>
                <a:effectLst/>
                <a:latin typeface="myriad-pro"/>
              </a:rPr>
              <a:t>There are two main types of stroke. Ischemic strokes are more common and occur when a blood clot blocks an artery in the brain. In some cases, the clot develops in the vessel itself (thrombotic stroke). In other cases, the clot forms in the heart or in an artery that carries blood to the brain; the clot breaks off and travels to the brain, where it lodges in a small artery (embolic stroke). Hemorrhagic strokes occur when an artery in the brain ruptures, releasing blood into the brain tissue.</a:t>
            </a:r>
            <a:endParaRPr lang="en-US" b="0" i="0" dirty="0">
              <a:solidFill>
                <a:srgbClr val="000000"/>
              </a:solidFill>
              <a:effectLst/>
              <a:latin typeface="Inter"/>
            </a:endParaRPr>
          </a:p>
        </p:txBody>
      </p:sp>
      <p:pic>
        <p:nvPicPr>
          <p:cNvPr id="4" name="Picture 3">
            <a:extLst>
              <a:ext uri="{FF2B5EF4-FFF2-40B4-BE49-F238E27FC236}">
                <a16:creationId xmlns:a16="http://schemas.microsoft.com/office/drawing/2014/main" id="{42458FB6-845E-4346-BC62-9D66FC9139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820" y="851612"/>
            <a:ext cx="3515995" cy="3443913"/>
          </a:xfrm>
          <a:prstGeom prst="rect">
            <a:avLst/>
          </a:prstGeom>
        </p:spPr>
      </p:pic>
    </p:spTree>
    <p:extLst>
      <p:ext uri="{BB962C8B-B14F-4D97-AF65-F5344CB8AC3E}">
        <p14:creationId xmlns:p14="http://schemas.microsoft.com/office/powerpoint/2010/main" val="3702374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22A62-EEE7-4717-9994-A2E1AC8FC07A}"/>
              </a:ext>
            </a:extLst>
          </p:cNvPr>
          <p:cNvSpPr>
            <a:spLocks noGrp="1"/>
          </p:cNvSpPr>
          <p:nvPr>
            <p:ph type="title"/>
          </p:nvPr>
        </p:nvSpPr>
        <p:spPr>
          <a:xfrm>
            <a:off x="639306" y="279706"/>
            <a:ext cx="10396882" cy="1151965"/>
          </a:xfrm>
        </p:spPr>
        <p:txBody>
          <a:bodyPr>
            <a:normAutofit fontScale="90000"/>
          </a:bodyPr>
          <a:lstStyle/>
          <a:p>
            <a:pPr algn="ctr"/>
            <a:r>
              <a:rPr lang="en-SG" sz="6000" dirty="0">
                <a:solidFill>
                  <a:schemeClr val="accent3">
                    <a:lumMod val="75000"/>
                  </a:schemeClr>
                </a:solidFill>
                <a:effectLst>
                  <a:outerShdw blurRad="38100" dist="38100" dir="2700000" algn="tl">
                    <a:srgbClr val="000000">
                      <a:alpha val="43137"/>
                    </a:srgbClr>
                  </a:outerShdw>
                </a:effectLst>
              </a:rPr>
              <a:t>Overall Problem Statement</a:t>
            </a:r>
          </a:p>
        </p:txBody>
      </p:sp>
      <p:sp>
        <p:nvSpPr>
          <p:cNvPr id="7" name="TextBox 6">
            <a:extLst>
              <a:ext uri="{FF2B5EF4-FFF2-40B4-BE49-F238E27FC236}">
                <a16:creationId xmlns:a16="http://schemas.microsoft.com/office/drawing/2014/main" id="{F66F8384-71BC-40B4-8874-60A67B54E281}"/>
              </a:ext>
            </a:extLst>
          </p:cNvPr>
          <p:cNvSpPr txBox="1"/>
          <p:nvPr/>
        </p:nvSpPr>
        <p:spPr>
          <a:xfrm>
            <a:off x="2149563" y="1688476"/>
            <a:ext cx="9082216" cy="1569660"/>
          </a:xfrm>
          <a:prstGeom prst="rect">
            <a:avLst/>
          </a:prstGeom>
          <a:noFill/>
        </p:spPr>
        <p:txBody>
          <a:bodyPr wrap="square" rtlCol="0">
            <a:spAutoFit/>
          </a:bodyPr>
          <a:lstStyle/>
          <a:p>
            <a:pPr algn="ctr"/>
            <a:r>
              <a:rPr lang="en-US" sz="2400" b="0" i="0" dirty="0">
                <a:effectLst/>
                <a:latin typeface="Inter"/>
              </a:rPr>
              <a:t>According to the World Health Organization (WHO) stroke is the 2nd leading cause of death globally, responsible for approximately 11% of total deaths</a:t>
            </a:r>
            <a:r>
              <a:rPr lang="en-SG" sz="2400" dirty="0">
                <a:effectLst/>
                <a:latin typeface="Calibri" panose="020F0502020204030204" pitchFamily="34" charset="0"/>
                <a:ea typeface="DengXian" panose="02010600030101010101" pitchFamily="2" charset="-122"/>
                <a:cs typeface="Cordia New" panose="020B0304020202020204" pitchFamily="34" charset="-34"/>
              </a:rPr>
              <a:t>, Can we predict stroke before it happens for better preventive healthcare?</a:t>
            </a:r>
            <a:endParaRPr lang="en-SG" dirty="0"/>
          </a:p>
        </p:txBody>
      </p:sp>
      <mc:AlternateContent xmlns:mc="http://schemas.openxmlformats.org/markup-compatibility/2006">
        <mc:Choice xmlns:am3d="http://schemas.microsoft.com/office/drawing/2017/model3d" Requires="am3d">
          <p:graphicFrame>
            <p:nvGraphicFramePr>
              <p:cNvPr id="8" name="3D Model 7" descr="Thinking Face Emoji">
                <a:extLst>
                  <a:ext uri="{FF2B5EF4-FFF2-40B4-BE49-F238E27FC236}">
                    <a16:creationId xmlns:a16="http://schemas.microsoft.com/office/drawing/2014/main" id="{D97E5832-F4E3-4516-8BD9-10E2C1C0E7FF}"/>
                  </a:ext>
                </a:extLst>
              </p:cNvPr>
              <p:cNvGraphicFramePr>
                <a:graphicFrameLocks noChangeAspect="1"/>
              </p:cNvGraphicFramePr>
              <p:nvPr>
                <p:extLst>
                  <p:ext uri="{D42A27DB-BD31-4B8C-83A1-F6EECF244321}">
                    <p14:modId xmlns:p14="http://schemas.microsoft.com/office/powerpoint/2010/main" val="1010971566"/>
                  </p:ext>
                </p:extLst>
              </p:nvPr>
            </p:nvGraphicFramePr>
            <p:xfrm>
              <a:off x="116089" y="980751"/>
              <a:ext cx="2033474" cy="2774648"/>
            </p:xfrm>
            <a:graphic>
              <a:graphicData uri="http://schemas.microsoft.com/office/drawing/2017/model3d">
                <am3d:model3d r:embed="rId2">
                  <am3d:spPr>
                    <a:xfrm>
                      <a:off x="0" y="0"/>
                      <a:ext cx="2033474" cy="2774648"/>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2201875" ay="1062031" az="766086"/>
                    <am3d:postTrans dx="0" dy="0" dz="0"/>
                  </am3d:trans>
                  <am3d:raster rName="Office3DRenderer" rVer="16.0.8326">
                    <am3d:blip r:embed="rId3"/>
                  </am3d:raster>
                  <am3d:objViewport viewportSz="36108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hinking Face Emoji">
                <a:extLst>
                  <a:ext uri="{FF2B5EF4-FFF2-40B4-BE49-F238E27FC236}">
                    <a16:creationId xmlns:a16="http://schemas.microsoft.com/office/drawing/2014/main" id="{D97E5832-F4E3-4516-8BD9-10E2C1C0E7FF}"/>
                  </a:ext>
                </a:extLst>
              </p:cNvPr>
              <p:cNvPicPr>
                <a:picLocks noGrp="1" noRot="1" noChangeAspect="1" noMove="1" noResize="1" noEditPoints="1" noAdjustHandles="1" noChangeArrowheads="1" noChangeShapeType="1" noCrop="1"/>
              </p:cNvPicPr>
              <p:nvPr/>
            </p:nvPicPr>
            <p:blipFill>
              <a:blip r:embed="rId3"/>
              <a:stretch>
                <a:fillRect/>
              </a:stretch>
            </p:blipFill>
            <p:spPr>
              <a:xfrm>
                <a:off x="116089" y="980751"/>
                <a:ext cx="2033474" cy="2774648"/>
              </a:xfrm>
              <a:prstGeom prst="rect">
                <a:avLst/>
              </a:prstGeom>
            </p:spPr>
          </p:pic>
        </mc:Fallback>
      </mc:AlternateContent>
      <p:pic>
        <p:nvPicPr>
          <p:cNvPr id="10" name="Picture 9">
            <a:extLst>
              <a:ext uri="{FF2B5EF4-FFF2-40B4-BE49-F238E27FC236}">
                <a16:creationId xmlns:a16="http://schemas.microsoft.com/office/drawing/2014/main" id="{C5162A96-2218-4805-9FD0-70A4A119EEC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39306" y="3633481"/>
            <a:ext cx="5034629" cy="2590446"/>
          </a:xfrm>
          <a:prstGeom prst="rect">
            <a:avLst/>
          </a:prstGeom>
        </p:spPr>
      </p:pic>
      <p:sp>
        <p:nvSpPr>
          <p:cNvPr id="11" name="TextBox 10">
            <a:extLst>
              <a:ext uri="{FF2B5EF4-FFF2-40B4-BE49-F238E27FC236}">
                <a16:creationId xmlns:a16="http://schemas.microsoft.com/office/drawing/2014/main" id="{EA8E5CC2-8FD7-4063-910E-990ED6102E67}"/>
              </a:ext>
            </a:extLst>
          </p:cNvPr>
          <p:cNvSpPr txBox="1"/>
          <p:nvPr/>
        </p:nvSpPr>
        <p:spPr>
          <a:xfrm>
            <a:off x="1000366" y="5417962"/>
            <a:ext cx="4312508" cy="230832"/>
          </a:xfrm>
          <a:prstGeom prst="rect">
            <a:avLst/>
          </a:prstGeom>
          <a:noFill/>
        </p:spPr>
        <p:txBody>
          <a:bodyPr wrap="square" rtlCol="0">
            <a:spAutoFit/>
          </a:bodyPr>
          <a:lstStyle/>
          <a:p>
            <a:pPr algn="ctr"/>
            <a:r>
              <a:rPr lang="en-SG" sz="900" dirty="0">
                <a:solidFill>
                  <a:srgbClr val="FF0000"/>
                </a:solidFill>
                <a:effectLst/>
                <a:latin typeface="Calibri" panose="020F0502020204030204" pitchFamily="34" charset="0"/>
                <a:ea typeface="DengXian" panose="02010600030101010101" pitchFamily="2" charset="-122"/>
                <a:cs typeface="Cordia New" panose="020B0304020202020204" pitchFamily="34" charset="-34"/>
              </a:rPr>
              <a:t>Can we predict stroke before it happens for better preventive healthcare?</a:t>
            </a:r>
            <a:endParaRPr lang="en-SG" sz="900" dirty="0">
              <a:solidFill>
                <a:srgbClr val="C00000"/>
              </a:solidFill>
              <a:effectLst/>
              <a:latin typeface="Calibri" panose="020F0502020204030204" pitchFamily="34" charset="0"/>
              <a:ea typeface="DengXian" panose="02010600030101010101" pitchFamily="2" charset="-122"/>
              <a:cs typeface="Cordia New" panose="020B0304020202020204" pitchFamily="34" charset="-34"/>
            </a:endParaRPr>
          </a:p>
        </p:txBody>
      </p:sp>
      <p:pic>
        <p:nvPicPr>
          <p:cNvPr id="4" name="Picture 3">
            <a:extLst>
              <a:ext uri="{FF2B5EF4-FFF2-40B4-BE49-F238E27FC236}">
                <a16:creationId xmlns:a16="http://schemas.microsoft.com/office/drawing/2014/main" id="{6CA0002E-A5C2-416D-BB08-3A50E54FD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7409" y="3192829"/>
            <a:ext cx="4206346" cy="3385465"/>
          </a:xfrm>
          <a:prstGeom prst="rect">
            <a:avLst/>
          </a:prstGeom>
        </p:spPr>
      </p:pic>
    </p:spTree>
    <p:extLst>
      <p:ext uri="{BB962C8B-B14F-4D97-AF65-F5344CB8AC3E}">
        <p14:creationId xmlns:p14="http://schemas.microsoft.com/office/powerpoint/2010/main" val="3945147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BA06D3-896A-41CA-B8E2-E7E62CAA92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rot="1974730">
            <a:off x="9122108" y="852682"/>
            <a:ext cx="2139779" cy="1379712"/>
          </a:xfrm>
          <a:prstGeom prst="rect">
            <a:avLst/>
          </a:prstGeom>
        </p:spPr>
      </p:pic>
      <p:sp>
        <p:nvSpPr>
          <p:cNvPr id="2" name="Title 1">
            <a:extLst>
              <a:ext uri="{FF2B5EF4-FFF2-40B4-BE49-F238E27FC236}">
                <a16:creationId xmlns:a16="http://schemas.microsoft.com/office/drawing/2014/main" id="{16F08FF3-2985-4DB9-81F5-13698B964526}"/>
              </a:ext>
            </a:extLst>
          </p:cNvPr>
          <p:cNvSpPr>
            <a:spLocks noGrp="1"/>
          </p:cNvSpPr>
          <p:nvPr>
            <p:ph type="title"/>
          </p:nvPr>
        </p:nvSpPr>
        <p:spPr>
          <a:xfrm>
            <a:off x="726990" y="0"/>
            <a:ext cx="10515600" cy="1325563"/>
          </a:xfrm>
        </p:spPr>
        <p:txBody>
          <a:bodyPr>
            <a:normAutofit/>
          </a:bodyPr>
          <a:lstStyle/>
          <a:p>
            <a:pPr algn="ctr"/>
            <a:r>
              <a:rPr lang="en-SG" sz="6000" dirty="0">
                <a:solidFill>
                  <a:schemeClr val="tx2">
                    <a:lumMod val="60000"/>
                    <a:lumOff val="40000"/>
                  </a:schemeClr>
                </a:solidFill>
                <a:effectLst>
                  <a:outerShdw blurRad="38100" dist="38100" dir="2700000" algn="tl">
                    <a:srgbClr val="000000">
                      <a:alpha val="43137"/>
                    </a:srgbClr>
                  </a:outerShdw>
                </a:effectLst>
              </a:rPr>
              <a:t>Questions</a:t>
            </a:r>
          </a:p>
        </p:txBody>
      </p:sp>
      <p:graphicFrame>
        <p:nvGraphicFramePr>
          <p:cNvPr id="7" name="Diagram 6">
            <a:extLst>
              <a:ext uri="{FF2B5EF4-FFF2-40B4-BE49-F238E27FC236}">
                <a16:creationId xmlns:a16="http://schemas.microsoft.com/office/drawing/2014/main" id="{EADB2179-9A38-4371-8A5E-F57016587C78}"/>
              </a:ext>
            </a:extLst>
          </p:cNvPr>
          <p:cNvGraphicFramePr/>
          <p:nvPr>
            <p:extLst>
              <p:ext uri="{D42A27DB-BD31-4B8C-83A1-F6EECF244321}">
                <p14:modId xmlns:p14="http://schemas.microsoft.com/office/powerpoint/2010/main" val="541356951"/>
              </p:ext>
            </p:extLst>
          </p:nvPr>
        </p:nvGraphicFramePr>
        <p:xfrm>
          <a:off x="0" y="3027645"/>
          <a:ext cx="11662963" cy="25322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mc:Choice xmlns:am3d="http://schemas.microsoft.com/office/drawing/2017/model3d" Requires="am3d">
          <p:graphicFrame>
            <p:nvGraphicFramePr>
              <p:cNvPr id="5" name="3D Model 4" descr="Question Mark">
                <a:extLst>
                  <a:ext uri="{FF2B5EF4-FFF2-40B4-BE49-F238E27FC236}">
                    <a16:creationId xmlns:a16="http://schemas.microsoft.com/office/drawing/2014/main" id="{962BBF74-0376-468B-B4F3-5C9DCB8A3FBE}"/>
                  </a:ext>
                </a:extLst>
              </p:cNvPr>
              <p:cNvGraphicFramePr>
                <a:graphicFrameLocks noChangeAspect="1"/>
              </p:cNvGraphicFramePr>
              <p:nvPr>
                <p:extLst>
                  <p:ext uri="{D42A27DB-BD31-4B8C-83A1-F6EECF244321}">
                    <p14:modId xmlns:p14="http://schemas.microsoft.com/office/powerpoint/2010/main" val="2364464580"/>
                  </p:ext>
                </p:extLst>
              </p:nvPr>
            </p:nvGraphicFramePr>
            <p:xfrm>
              <a:off x="504570" y="382073"/>
              <a:ext cx="1445595" cy="2263499"/>
            </p:xfrm>
            <a:graphic>
              <a:graphicData uri="http://schemas.microsoft.com/office/drawing/2017/model3d">
                <am3d:model3d r:embed="rId9">
                  <am3d:spPr>
                    <a:xfrm>
                      <a:off x="0" y="0"/>
                      <a:ext cx="1445595" cy="2263499"/>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x="-2367749" ay="2306229" az="-1626117"/>
                    <am3d:postTrans dx="0" dy="0" dz="0"/>
                  </am3d:trans>
                  <am3d:raster rName="Office3DRenderer" rVer="16.0.8326">
                    <am3d:blip r:embed="rId10"/>
                  </am3d:raster>
                  <am3d:objViewport viewportSz="27580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Question Mark">
                <a:extLst>
                  <a:ext uri="{FF2B5EF4-FFF2-40B4-BE49-F238E27FC236}">
                    <a16:creationId xmlns:a16="http://schemas.microsoft.com/office/drawing/2014/main" id="{962BBF74-0376-468B-B4F3-5C9DCB8A3FBE}"/>
                  </a:ext>
                </a:extLst>
              </p:cNvPr>
              <p:cNvPicPr>
                <a:picLocks noGrp="1" noRot="1" noChangeAspect="1" noMove="1" noResize="1" noEditPoints="1" noAdjustHandles="1" noChangeArrowheads="1" noChangeShapeType="1" noCrop="1"/>
              </p:cNvPicPr>
              <p:nvPr/>
            </p:nvPicPr>
            <p:blipFill>
              <a:blip r:embed="rId10"/>
              <a:stretch>
                <a:fillRect/>
              </a:stretch>
            </p:blipFill>
            <p:spPr>
              <a:xfrm>
                <a:off x="504570" y="382073"/>
                <a:ext cx="1445595" cy="2263499"/>
              </a:xfrm>
              <a:prstGeom prst="rect">
                <a:avLst/>
              </a:prstGeom>
            </p:spPr>
          </p:pic>
        </mc:Fallback>
      </mc:AlternateContent>
    </p:spTree>
    <p:extLst>
      <p:ext uri="{BB962C8B-B14F-4D97-AF65-F5344CB8AC3E}">
        <p14:creationId xmlns:p14="http://schemas.microsoft.com/office/powerpoint/2010/main" val="341732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D1EC94C-2192-447F-8EDB-DB76F3B33566}"/>
              </a:ext>
            </a:extLst>
          </p:cNvPr>
          <p:cNvSpPr>
            <a:spLocks noGrp="1"/>
          </p:cNvSpPr>
          <p:nvPr>
            <p:ph type="title"/>
          </p:nvPr>
        </p:nvSpPr>
        <p:spPr>
          <a:xfrm>
            <a:off x="970869" y="129541"/>
            <a:ext cx="9810604" cy="1216024"/>
          </a:xfrm>
        </p:spPr>
        <p:txBody>
          <a:bodyPr/>
          <a:lstStyle/>
          <a:p>
            <a:r>
              <a:rPr lang="en-SG" dirty="0"/>
              <a:t>DATA Insights</a:t>
            </a:r>
            <a:br>
              <a:rPr lang="en-SG" dirty="0"/>
            </a:br>
            <a:endParaRPr lang="en-SG" dirty="0"/>
          </a:p>
        </p:txBody>
      </p:sp>
      <p:pic>
        <p:nvPicPr>
          <p:cNvPr id="3" name="Picture 2">
            <a:extLst>
              <a:ext uri="{FF2B5EF4-FFF2-40B4-BE49-F238E27FC236}">
                <a16:creationId xmlns:a16="http://schemas.microsoft.com/office/drawing/2014/main" id="{BEB44006-E0F9-4641-9F3B-9DFCDB6F73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174" y="2580641"/>
            <a:ext cx="5643200" cy="2983230"/>
          </a:xfrm>
          <a:prstGeom prst="rect">
            <a:avLst/>
          </a:prstGeom>
        </p:spPr>
      </p:pic>
      <p:sp>
        <p:nvSpPr>
          <p:cNvPr id="5" name="TextBox 4">
            <a:extLst>
              <a:ext uri="{FF2B5EF4-FFF2-40B4-BE49-F238E27FC236}">
                <a16:creationId xmlns:a16="http://schemas.microsoft.com/office/drawing/2014/main" id="{5536BB3B-A747-4E17-955F-EA88B9E785AF}"/>
              </a:ext>
            </a:extLst>
          </p:cNvPr>
          <p:cNvSpPr txBox="1"/>
          <p:nvPr/>
        </p:nvSpPr>
        <p:spPr>
          <a:xfrm>
            <a:off x="970869" y="737553"/>
            <a:ext cx="9810604" cy="1477328"/>
          </a:xfrm>
          <a:prstGeom prst="rect">
            <a:avLst/>
          </a:prstGeom>
          <a:noFill/>
        </p:spPr>
        <p:txBody>
          <a:bodyPr wrap="square" rtlCol="0">
            <a:spAutoFit/>
          </a:bodyPr>
          <a:lstStyle/>
          <a:p>
            <a:r>
              <a:rPr lang="en-US" b="0" i="0" dirty="0">
                <a:solidFill>
                  <a:srgbClr val="000000"/>
                </a:solidFill>
                <a:effectLst/>
                <a:latin typeface="Helvetica Neue"/>
              </a:rPr>
              <a:t>From distribution it is clear that every 4.9percent out of 100 people are having strokes from </a:t>
            </a:r>
            <a:r>
              <a:rPr lang="en-US" b="0" i="0" dirty="0" err="1">
                <a:solidFill>
                  <a:srgbClr val="000000"/>
                </a:solidFill>
                <a:effectLst/>
                <a:latin typeface="Helvetica Neue"/>
              </a:rPr>
              <a:t>ths</a:t>
            </a:r>
            <a:r>
              <a:rPr lang="en-US" b="0" i="0" dirty="0">
                <a:solidFill>
                  <a:srgbClr val="000000"/>
                </a:solidFill>
                <a:effectLst/>
                <a:latin typeface="Helvetica Neue"/>
              </a:rPr>
              <a:t> sampling data. </a:t>
            </a:r>
            <a:r>
              <a:rPr lang="en-US" b="0" i="0" dirty="0" err="1">
                <a:solidFill>
                  <a:srgbClr val="000000"/>
                </a:solidFill>
                <a:effectLst/>
                <a:latin typeface="Helvetica Neue"/>
              </a:rPr>
              <a:t>Moreover,this</a:t>
            </a:r>
            <a:r>
              <a:rPr lang="en-US" b="0" i="0" dirty="0">
                <a:solidFill>
                  <a:srgbClr val="000000"/>
                </a:solidFill>
                <a:effectLst/>
                <a:latin typeface="Helvetica Neue"/>
              </a:rPr>
              <a:t> is a highly unbalanced data distribution, and null accuracy score of this distribution it self is 95.1%, </a:t>
            </a:r>
            <a:r>
              <a:rPr lang="en-US" b="0" i="0" dirty="0" err="1">
                <a:solidFill>
                  <a:srgbClr val="000000"/>
                </a:solidFill>
                <a:effectLst/>
                <a:latin typeface="Helvetica Neue"/>
              </a:rPr>
              <a:t>whcih</a:t>
            </a:r>
            <a:r>
              <a:rPr lang="en-US" b="0" i="0" dirty="0">
                <a:solidFill>
                  <a:srgbClr val="000000"/>
                </a:solidFill>
                <a:effectLst/>
                <a:latin typeface="Helvetica Neue"/>
              </a:rPr>
              <a:t> </a:t>
            </a:r>
            <a:r>
              <a:rPr lang="en-US" b="0" i="0" dirty="0" err="1">
                <a:solidFill>
                  <a:srgbClr val="000000"/>
                </a:solidFill>
                <a:effectLst/>
                <a:latin typeface="Helvetica Neue"/>
              </a:rPr>
              <a:t>imploys</a:t>
            </a:r>
            <a:r>
              <a:rPr lang="en-US" b="0" i="0" dirty="0">
                <a:solidFill>
                  <a:srgbClr val="000000"/>
                </a:solidFill>
                <a:effectLst/>
                <a:latin typeface="Helvetica Neue"/>
              </a:rPr>
              <a:t> any dump model should randomly predictions of stroke could reach accuracy of 95%. So, while modeling and training data, either over sampling or under sampling has to be done to obtain best results.</a:t>
            </a:r>
            <a:endParaRPr lang="en-SG" dirty="0"/>
          </a:p>
        </p:txBody>
      </p:sp>
      <p:pic>
        <p:nvPicPr>
          <p:cNvPr id="8" name="Picture 7">
            <a:extLst>
              <a:ext uri="{FF2B5EF4-FFF2-40B4-BE49-F238E27FC236}">
                <a16:creationId xmlns:a16="http://schemas.microsoft.com/office/drawing/2014/main" id="{9FE88B6F-19B2-4B86-BDBF-F81CBD581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046" y="2235365"/>
            <a:ext cx="5224780" cy="4493094"/>
          </a:xfrm>
          <a:prstGeom prst="rect">
            <a:avLst/>
          </a:prstGeom>
        </p:spPr>
      </p:pic>
    </p:spTree>
    <p:extLst>
      <p:ext uri="{BB962C8B-B14F-4D97-AF65-F5344CB8AC3E}">
        <p14:creationId xmlns:p14="http://schemas.microsoft.com/office/powerpoint/2010/main" val="3354739856"/>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emplate>TM11558173[[fn=Archive]]</Template>
  <TotalTime>8362</TotalTime>
  <Words>2439</Words>
  <Application>Microsoft Office PowerPoint</Application>
  <PresentationFormat>Widescreen</PresentationFormat>
  <Paragraphs>118</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Helvetica Neue</vt:lpstr>
      <vt:lpstr>Impact (Body)</vt:lpstr>
      <vt:lpstr>Inter</vt:lpstr>
      <vt:lpstr>myriad-pro</vt:lpstr>
      <vt:lpstr>Adobe Devanagari</vt:lpstr>
      <vt:lpstr>Arial</vt:lpstr>
      <vt:lpstr>Arial</vt:lpstr>
      <vt:lpstr>Bembo</vt:lpstr>
      <vt:lpstr>Calibri</vt:lpstr>
      <vt:lpstr>Open Sans</vt:lpstr>
      <vt:lpstr>Roboto</vt:lpstr>
      <vt:lpstr>Symbol</vt:lpstr>
      <vt:lpstr>ArchiveVTI</vt:lpstr>
      <vt:lpstr> Proposal</vt:lpstr>
      <vt:lpstr>Dataset </vt:lpstr>
      <vt:lpstr>Samples dataset</vt:lpstr>
      <vt:lpstr>Attributes</vt:lpstr>
      <vt:lpstr>What is Stroke??</vt:lpstr>
      <vt:lpstr>Different types of stroke  </vt:lpstr>
      <vt:lpstr>Overall Problem Statement</vt:lpstr>
      <vt:lpstr>Questions</vt:lpstr>
      <vt:lpstr>DATA Insights </vt:lpstr>
      <vt:lpstr>Data Processing </vt:lpstr>
      <vt:lpstr>Overview of unicariate Categorical Featurees on storke vs healthy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AUTOMATED HYPER-PARAMETER TUNING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dc:title>
  <dc:creator>Gary Ong</dc:creator>
  <cp:lastModifiedBy>Gary Ong</cp:lastModifiedBy>
  <cp:revision>107</cp:revision>
  <dcterms:created xsi:type="dcterms:W3CDTF">2021-02-17T13:09:12Z</dcterms:created>
  <dcterms:modified xsi:type="dcterms:W3CDTF">2021-05-15T04:44:04Z</dcterms:modified>
</cp:coreProperties>
</file>